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2"/>
  </p:sldMasterIdLst>
  <p:notesMasterIdLst>
    <p:notesMasterId r:id="rId36"/>
  </p:notesMasterIdLst>
  <p:sldIdLst>
    <p:sldId id="278" r:id="rId3"/>
    <p:sldId id="279" r:id="rId4"/>
    <p:sldId id="281" r:id="rId5"/>
    <p:sldId id="302" r:id="rId6"/>
    <p:sldId id="257" r:id="rId7"/>
    <p:sldId id="259" r:id="rId8"/>
    <p:sldId id="262" r:id="rId9"/>
    <p:sldId id="261" r:id="rId10"/>
    <p:sldId id="260" r:id="rId11"/>
    <p:sldId id="271" r:id="rId12"/>
    <p:sldId id="301" r:id="rId13"/>
    <p:sldId id="294" r:id="rId14"/>
    <p:sldId id="295" r:id="rId15"/>
    <p:sldId id="297" r:id="rId16"/>
    <p:sldId id="287" r:id="rId17"/>
    <p:sldId id="276" r:id="rId18"/>
    <p:sldId id="289" r:id="rId19"/>
    <p:sldId id="268" r:id="rId20"/>
    <p:sldId id="290" r:id="rId21"/>
    <p:sldId id="273" r:id="rId22"/>
    <p:sldId id="299" r:id="rId23"/>
    <p:sldId id="270" r:id="rId24"/>
    <p:sldId id="291" r:id="rId25"/>
    <p:sldId id="292" r:id="rId26"/>
    <p:sldId id="298" r:id="rId27"/>
    <p:sldId id="293" r:id="rId28"/>
    <p:sldId id="274" r:id="rId29"/>
    <p:sldId id="300" r:id="rId30"/>
    <p:sldId id="267" r:id="rId31"/>
    <p:sldId id="304" r:id="rId32"/>
    <p:sldId id="275" r:id="rId33"/>
    <p:sldId id="282" r:id="rId34"/>
    <p:sldId id="27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199" autoAdjust="0"/>
  </p:normalViewPr>
  <p:slideViewPr>
    <p:cSldViewPr snapToGrid="0">
      <p:cViewPr varScale="1">
        <p:scale>
          <a:sx n="65" d="100"/>
          <a:sy n="65" d="100"/>
        </p:scale>
        <p:origin x="6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9BF7E0-1DDD-49DD-A708-16A10916312B}" type="datetimeFigureOut">
              <a:rPr lang="en-US" smtClean="0"/>
              <a:t>6/10/2017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DC731C-577F-481E-9CF4-3682821A15F0}" type="slidenum">
              <a:rPr lang="en-US" smtClean="0"/>
              <a:t>‹#›</a:t>
            </a:fld>
            <a:endParaRPr lang="en-US"/>
          </a:p>
        </p:txBody>
      </p:sp>
    </p:spTree>
    <p:extLst>
      <p:ext uri="{BB962C8B-B14F-4D97-AF65-F5344CB8AC3E}">
        <p14:creationId xmlns:p14="http://schemas.microsoft.com/office/powerpoint/2010/main" val="2119795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Always Encrypted enables encryption inside client applications without revealing encryption keys to SQL Server. It allows changes to encrypted data without the need to decrypt it first, as shown in Figure 3. The combination of Transparent Data Encryption and Always Encrypted ensures that data is encrypted both at rest and in motion.</a:t>
            </a:r>
          </a:p>
          <a:p>
            <a:r>
              <a:rPr lang="en-US" sz="1200" b="0" i="0" kern="1200" dirty="0" smtClean="0">
                <a:solidFill>
                  <a:schemeClr val="tx1"/>
                </a:solidFill>
                <a:effectLst/>
                <a:latin typeface="+mn-lt"/>
                <a:ea typeface="+mn-ea"/>
                <a:cs typeface="+mn-cs"/>
              </a:rPr>
              <a:t>Row-Level Security (RLS), which Figure 4 illustrates, enables developers to centralize row-level access logic in the database and maintain a consistent data access policy to reduce the risk of accidental data leakage. </a:t>
            </a:r>
          </a:p>
          <a:p>
            <a:r>
              <a:rPr lang="en-US" sz="1200" b="0" i="0" kern="1200" dirty="0" smtClean="0">
                <a:solidFill>
                  <a:schemeClr val="tx1"/>
                </a:solidFill>
                <a:effectLst/>
                <a:latin typeface="+mn-lt"/>
                <a:ea typeface="+mn-ea"/>
                <a:cs typeface="+mn-cs"/>
              </a:rPr>
              <a:t>Dynamic Data Masking (DDM) lets you conceal your sensitive data or personally identifiable information (PII) such as customer information such as phone number, bank information, or Social Security number. DDM and Row-Level Security (RLS) help developers build applications that require restricted direct access to certain data as a means of preventing users from seeing specific information.</a:t>
            </a:r>
          </a:p>
          <a:p>
            <a:endParaRPr lang="en-US" dirty="0"/>
          </a:p>
          <a:p>
            <a:r>
              <a:rPr lang="en-US" dirty="0">
                <a:effectLst/>
              </a:rPr>
              <a:t>Limitations during the preview:</a:t>
            </a:r>
          </a:p>
          <a:p>
            <a:pPr marL="174708" indent="-174708">
              <a:buFont typeface="Arial" panose="020B0604020202020204" pitchFamily="34" charset="0"/>
              <a:buChar char="•"/>
            </a:pPr>
            <a:r>
              <a:rPr lang="en-US" dirty="0">
                <a:effectLst/>
              </a:rPr>
              <a:t>RLS is incompatible with database export using Data Tier Application Framework (</a:t>
            </a:r>
            <a:r>
              <a:rPr lang="en-US" dirty="0" err="1">
                <a:effectLst/>
              </a:rPr>
              <a:t>DACFx</a:t>
            </a:r>
            <a:r>
              <a:rPr lang="en-US" dirty="0">
                <a:effectLst/>
              </a:rPr>
              <a:t>). You must drop all RLS policies before exporting.</a:t>
            </a:r>
          </a:p>
          <a:p>
            <a:pPr marL="174708" indent="-174708">
              <a:buFont typeface="Arial" panose="020B0604020202020204" pitchFamily="34" charset="0"/>
              <a:buChar char="•"/>
            </a:pPr>
            <a:r>
              <a:rPr lang="en-US" dirty="0">
                <a:effectLst/>
              </a:rPr>
              <a:t>Security policies cannot target views.</a:t>
            </a:r>
          </a:p>
          <a:p>
            <a:pPr marL="174708" indent="-174708">
              <a:buFont typeface="Arial" panose="020B0604020202020204" pitchFamily="34" charset="0"/>
              <a:buChar char="•"/>
            </a:pPr>
            <a:r>
              <a:rPr lang="en-US" dirty="0">
                <a:effectLst/>
              </a:rPr>
              <a:t>Certain query patterns using OR logic can trigger un-optimized table scans, decreasing query performance.</a:t>
            </a:r>
          </a:p>
          <a:p>
            <a:pPr marL="174708" indent="-174708">
              <a:buFont typeface="Arial" panose="020B0604020202020204" pitchFamily="34" charset="0"/>
              <a:buChar char="•"/>
            </a:pPr>
            <a:r>
              <a:rPr lang="en-US" dirty="0">
                <a:effectLst/>
              </a:rPr>
              <a:t>No syntax highlighting in SQL Server tools.</a:t>
            </a:r>
            <a:br>
              <a:rPr lang="en-US" dirty="0">
                <a:effectLst/>
              </a:rPr>
            </a:br>
            <a:endParaRPr lang="en-US" dirty="0">
              <a:effectLst/>
            </a:endParaRPr>
          </a:p>
        </p:txBody>
      </p:sp>
      <p:sp>
        <p:nvSpPr>
          <p:cNvPr id="4" name="Slide Number Placeholder 3"/>
          <p:cNvSpPr>
            <a:spLocks noGrp="1"/>
          </p:cNvSpPr>
          <p:nvPr>
            <p:ph type="sldNum" sz="quarter" idx="10"/>
          </p:nvPr>
        </p:nvSpPr>
        <p:spPr/>
        <p:txBody>
          <a:bodyPr/>
          <a:lstStyle/>
          <a:p>
            <a:fld id="{2440A7F1-1D53-4645-8AB9-46355AEB7888}"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433661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cs typeface="Segoe UI" panose="020B0502040204020203" pitchFamily="34" charset="0"/>
              </a:rPr>
              <a:t>Different users access same database through various reporting tools, and work with different subsets of data based on their identity/role</a:t>
            </a:r>
          </a:p>
          <a:p>
            <a:endParaRPr lang="en-US" dirty="0"/>
          </a:p>
        </p:txBody>
      </p:sp>
      <p:sp>
        <p:nvSpPr>
          <p:cNvPr id="4" name="Slide Number Placeholder 3"/>
          <p:cNvSpPr>
            <a:spLocks noGrp="1"/>
          </p:cNvSpPr>
          <p:nvPr>
            <p:ph type="sldNum" sz="quarter" idx="10"/>
          </p:nvPr>
        </p:nvSpPr>
        <p:spPr/>
        <p:txBody>
          <a:bodyPr/>
          <a:lstStyle/>
          <a:p>
            <a:fld id="{19DC731C-577F-481E-9CF4-3682821A15F0}" type="slidenum">
              <a:rPr lang="en-US" smtClean="0"/>
              <a:t>8</a:t>
            </a:fld>
            <a:endParaRPr lang="en-US"/>
          </a:p>
        </p:txBody>
      </p:sp>
    </p:spTree>
    <p:extLst>
      <p:ext uri="{BB962C8B-B14F-4D97-AF65-F5344CB8AC3E}">
        <p14:creationId xmlns:p14="http://schemas.microsoft.com/office/powerpoint/2010/main" val="615122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2C2C2C"/>
              </a:solidFill>
              <a:latin typeface="Segoe UI Light"/>
              <a:ea typeface="MS PGothic"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2C2C2C"/>
              </a:solidFill>
              <a:latin typeface="Segoe UI Light"/>
              <a:ea typeface="MS PGothic" charset="0"/>
            </a:endParaRPr>
          </a:p>
          <a:p>
            <a:endParaRPr lang="en-US" dirty="0"/>
          </a:p>
        </p:txBody>
      </p:sp>
      <p:sp>
        <p:nvSpPr>
          <p:cNvPr id="4" name="Slide Number Placeholder 3"/>
          <p:cNvSpPr>
            <a:spLocks noGrp="1"/>
          </p:cNvSpPr>
          <p:nvPr>
            <p:ph type="sldNum" sz="quarter" idx="10"/>
          </p:nvPr>
        </p:nvSpPr>
        <p:spPr/>
        <p:txBody>
          <a:bodyPr/>
          <a:lstStyle/>
          <a:p>
            <a:fld id="{19DC731C-577F-481E-9CF4-3682821A15F0}" type="slidenum">
              <a:rPr lang="en-US" smtClean="0"/>
              <a:t>10</a:t>
            </a:fld>
            <a:endParaRPr lang="en-US"/>
          </a:p>
        </p:txBody>
      </p:sp>
    </p:spTree>
    <p:extLst>
      <p:ext uri="{BB962C8B-B14F-4D97-AF65-F5344CB8AC3E}">
        <p14:creationId xmlns:p14="http://schemas.microsoft.com/office/powerpoint/2010/main" val="269006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C731C-577F-481E-9CF4-3682821A15F0}" type="slidenum">
              <a:rPr lang="en-US" smtClean="0"/>
              <a:t>33</a:t>
            </a:fld>
            <a:endParaRPr lang="en-US"/>
          </a:p>
        </p:txBody>
      </p:sp>
    </p:spTree>
    <p:extLst>
      <p:ext uri="{BB962C8B-B14F-4D97-AF65-F5344CB8AC3E}">
        <p14:creationId xmlns:p14="http://schemas.microsoft.com/office/powerpoint/2010/main" val="39873054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33" name="Rectangle 32"/>
          <p:cNvSpPr>
            <a:spLocks noChangeAspect="1"/>
          </p:cNvSpPr>
          <p:nvPr/>
        </p:nvSpPr>
        <p:spPr>
          <a:xfrm>
            <a:off x="6937716" y="3233561"/>
            <a:ext cx="5634328" cy="390876"/>
          </a:xfrm>
          <a:prstGeom prst="rect">
            <a:avLst/>
          </a:prstGeom>
          <a:blipFill>
            <a:blip r:embed="rId2">
              <a:alphaModFix amt="20000"/>
            </a:blip>
            <a:stretch>
              <a:fillRect/>
            </a:stretch>
          </a:blipFill>
        </p:spPr>
        <p:txBody>
          <a:bodyPr lIns="0" tIns="0" rIns="0" bIns="0" rtlCol="0" anchor="ctr">
            <a:spAutoFit/>
          </a:bodyPr>
          <a:lstStyle/>
          <a:p>
            <a:pPr algn="l"/>
            <a:endParaRPr lang="en-US" sz="2540" dirty="0">
              <a:solidFill>
                <a:schemeClr val="accent1"/>
              </a:solidFill>
            </a:endParaRPr>
          </a:p>
        </p:txBody>
      </p:sp>
      <p:sp>
        <p:nvSpPr>
          <p:cNvPr id="2" name="Title 1"/>
          <p:cNvSpPr>
            <a:spLocks noGrp="1"/>
          </p:cNvSpPr>
          <p:nvPr>
            <p:ph type="ctrTitle" hasCustomPrompt="1"/>
          </p:nvPr>
        </p:nvSpPr>
        <p:spPr>
          <a:xfrm>
            <a:off x="380885" y="4000221"/>
            <a:ext cx="11429747" cy="2476407"/>
          </a:xfrm>
        </p:spPr>
        <p:txBody>
          <a:bodyPr anchor="b">
            <a:noAutofit/>
          </a:bodyPr>
          <a:lstStyle>
            <a:lvl1pPr algn="l">
              <a:defRPr sz="6350">
                <a:solidFill>
                  <a:schemeClr val="tx1"/>
                </a:solidFill>
                <a:latin typeface="+mn-lt"/>
              </a:defRPr>
            </a:lvl1pPr>
          </a:lstStyle>
          <a:p>
            <a:r>
              <a:rPr lang="en-US" dirty="0"/>
              <a:t>Presentation Title</a:t>
            </a:r>
          </a:p>
        </p:txBody>
      </p:sp>
      <p:sp>
        <p:nvSpPr>
          <p:cNvPr id="14" name="Text Placeholder 13"/>
          <p:cNvSpPr>
            <a:spLocks noGrp="1"/>
          </p:cNvSpPr>
          <p:nvPr>
            <p:ph type="body" sz="quarter" idx="10" hasCustomPrompt="1"/>
          </p:nvPr>
        </p:nvSpPr>
        <p:spPr>
          <a:xfrm>
            <a:off x="382208" y="381612"/>
            <a:ext cx="11429264" cy="1142440"/>
          </a:xfrm>
        </p:spPr>
        <p:txBody>
          <a:bodyPr anchor="t">
            <a:noAutofit/>
          </a:bodyPr>
          <a:lstStyle>
            <a:lvl1pPr algn="l">
              <a:defRPr lang="en-US" sz="4233" b="0" kern="1200" dirty="0" smtClean="0">
                <a:solidFill>
                  <a:schemeClr val="accent1"/>
                </a:solidFill>
                <a:latin typeface="+mj-lt"/>
                <a:ea typeface="+mn-ea"/>
                <a:cs typeface="+mn-cs"/>
              </a:defRPr>
            </a:lvl1pPr>
          </a:lstStyle>
          <a:p>
            <a:pPr lvl="0"/>
            <a:r>
              <a:rPr lang="en-US" dirty="0"/>
              <a:t>Speaker Name</a:t>
            </a:r>
          </a:p>
        </p:txBody>
      </p:sp>
      <p:pic>
        <p:nvPicPr>
          <p:cNvPr id="6" name="Picture 5"/>
          <p:cNvPicPr>
            <a:picLocks noChangeAspect="1"/>
          </p:cNvPicPr>
          <p:nvPr/>
        </p:nvPicPr>
        <p:blipFill>
          <a:blip r:embed="rId3"/>
          <a:stretch>
            <a:fillRect/>
          </a:stretch>
        </p:blipFill>
        <p:spPr>
          <a:xfrm>
            <a:off x="9178795" y="3238504"/>
            <a:ext cx="2631838" cy="380990"/>
          </a:xfrm>
          <a:prstGeom prst="rect">
            <a:avLst/>
          </a:prstGeom>
        </p:spPr>
      </p:pic>
    </p:spTree>
    <p:extLst>
      <p:ext uri="{BB962C8B-B14F-4D97-AF65-F5344CB8AC3E}">
        <p14:creationId xmlns:p14="http://schemas.microsoft.com/office/powerpoint/2010/main" val="4124112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23" name="Rectangle 22"/>
          <p:cNvSpPr>
            <a:spLocks noChangeAspect="1"/>
          </p:cNvSpPr>
          <p:nvPr/>
        </p:nvSpPr>
        <p:spPr>
          <a:xfrm>
            <a:off x="-380984" y="3233561"/>
            <a:ext cx="5634328" cy="390876"/>
          </a:xfrm>
          <a:prstGeom prst="rect">
            <a:avLst/>
          </a:prstGeom>
          <a:blipFill>
            <a:blip r:embed="rId2">
              <a:alphaModFix amt="20000"/>
            </a:blip>
            <a:stretch>
              <a:fillRect/>
            </a:stretch>
          </a:blipFill>
        </p:spPr>
        <p:txBody>
          <a:bodyPr lIns="0" tIns="0" rIns="0" bIns="0" rtlCol="0" anchor="ctr">
            <a:spAutoFit/>
          </a:bodyPr>
          <a:lstStyle/>
          <a:p>
            <a:pPr algn="l"/>
            <a:endParaRPr lang="en-US" sz="2540" dirty="0">
              <a:solidFill>
                <a:schemeClr val="accent1"/>
              </a:solidFill>
            </a:endParaRPr>
          </a:p>
        </p:txBody>
      </p:sp>
      <p:sp>
        <p:nvSpPr>
          <p:cNvPr id="2" name="Title 1"/>
          <p:cNvSpPr>
            <a:spLocks noGrp="1"/>
          </p:cNvSpPr>
          <p:nvPr>
            <p:ph type="title" hasCustomPrompt="1"/>
          </p:nvPr>
        </p:nvSpPr>
        <p:spPr>
          <a:xfrm>
            <a:off x="381369" y="381375"/>
            <a:ext cx="11429264" cy="6095252"/>
          </a:xfrm>
        </p:spPr>
        <p:txBody>
          <a:bodyPr anchor="ctr"/>
          <a:lstStyle>
            <a:lvl1pPr algn="r">
              <a:defRPr sz="6350" b="0" i="0" cap="none">
                <a:solidFill>
                  <a:schemeClr val="accent1"/>
                </a:solidFill>
                <a:latin typeface="+mj-lt"/>
                <a:cs typeface="Arial"/>
              </a:defRPr>
            </a:lvl1pPr>
          </a:lstStyle>
          <a:p>
            <a:r>
              <a:rPr lang="en-US" dirty="0"/>
              <a:t>Section Title</a:t>
            </a:r>
          </a:p>
        </p:txBody>
      </p:sp>
    </p:spTree>
    <p:extLst>
      <p:ext uri="{BB962C8B-B14F-4D97-AF65-F5344CB8AC3E}">
        <p14:creationId xmlns:p14="http://schemas.microsoft.com/office/powerpoint/2010/main" val="2710623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0" indent="0">
              <a:buFont typeface="Wingdings" charset="2"/>
              <a:buNone/>
              <a:defRPr>
                <a:solidFill>
                  <a:schemeClr val="tx2"/>
                </a:solidFill>
              </a:defRPr>
            </a:lvl1pPr>
            <a:lvl2pPr marL="609609" indent="0">
              <a:buFont typeface="Wingdings" charset="2"/>
              <a:buNone/>
              <a:defRPr>
                <a:solidFill>
                  <a:srgbClr val="474947"/>
                </a:solidFill>
              </a:defRPr>
            </a:lvl2pPr>
            <a:lvl3pPr marL="1219218" indent="0">
              <a:buFont typeface="Wingdings" charset="2"/>
              <a:buNone/>
              <a:defRPr>
                <a:solidFill>
                  <a:srgbClr val="474947"/>
                </a:solidFill>
              </a:defRPr>
            </a:lvl3pPr>
            <a:lvl4pPr marL="1828826" indent="0">
              <a:buFont typeface="Wingdings" charset="2"/>
              <a:buNone/>
              <a:defRPr>
                <a:solidFill>
                  <a:srgbClr val="474947"/>
                </a:solidFill>
              </a:defRPr>
            </a:lvl4pPr>
            <a:lvl5pPr marL="2438434" indent="0">
              <a:buFont typeface="Wingdings" charset="2"/>
              <a:buNone/>
              <a:defRPr>
                <a:solidFill>
                  <a:srgbClr val="474947"/>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90008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36660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116" y="381374"/>
            <a:ext cx="11429516" cy="6095253"/>
          </a:xfrm>
        </p:spPr>
        <p:txBody>
          <a:bodyPr/>
          <a:lstStyle>
            <a:lvl1pPr marL="0" indent="0">
              <a:buFont typeface="Wingdings" charset="2"/>
              <a:buNone/>
              <a:defRPr>
                <a:solidFill>
                  <a:schemeClr val="tx2"/>
                </a:solidFill>
              </a:defRPr>
            </a:lvl1pPr>
            <a:lvl2pPr marL="609609" indent="0">
              <a:buFont typeface="Wingdings" charset="2"/>
              <a:buNone/>
              <a:defRPr>
                <a:solidFill>
                  <a:srgbClr val="474947"/>
                </a:solidFill>
              </a:defRPr>
            </a:lvl2pPr>
            <a:lvl3pPr marL="1219218" indent="0">
              <a:buFont typeface="Wingdings" charset="2"/>
              <a:buNone/>
              <a:defRPr>
                <a:solidFill>
                  <a:srgbClr val="474947"/>
                </a:solidFill>
              </a:defRPr>
            </a:lvl3pPr>
            <a:lvl4pPr marL="1828826" indent="0">
              <a:buFont typeface="Wingdings" charset="2"/>
              <a:buNone/>
              <a:defRPr>
                <a:solidFill>
                  <a:srgbClr val="474947"/>
                </a:solidFill>
              </a:defRPr>
            </a:lvl4pPr>
            <a:lvl5pPr marL="2438434" indent="0">
              <a:buFont typeface="Wingdings" charset="2"/>
              <a:buNone/>
              <a:defRPr>
                <a:solidFill>
                  <a:srgbClr val="474947"/>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8372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2083" y="1523814"/>
            <a:ext cx="5712351" cy="4952813"/>
          </a:xfrm>
        </p:spPr>
        <p:txBody>
          <a:bodyPr rIns="180000">
            <a:normAutofit/>
          </a:bodyPr>
          <a:lstStyle>
            <a:lvl1pPr>
              <a:defRPr sz="2963"/>
            </a:lvl1pPr>
            <a:lvl2pPr>
              <a:defRPr sz="2540"/>
            </a:lvl2pPr>
            <a:lvl3pPr>
              <a:defRPr sz="2117"/>
            </a:lvl3pPr>
            <a:lvl4pPr>
              <a:defRPr sz="1905"/>
            </a:lvl4pPr>
            <a:lvl5pPr>
              <a:defRPr sz="1905"/>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hasCustomPrompt="1"/>
          </p:nvPr>
        </p:nvSpPr>
        <p:spPr>
          <a:xfrm>
            <a:off x="6096841" y="1523814"/>
            <a:ext cx="5713792" cy="4952813"/>
          </a:xfrm>
        </p:spPr>
        <p:txBody>
          <a:bodyPr lIns="180000">
            <a:normAutofit/>
          </a:bodyPr>
          <a:lstStyle>
            <a:lvl1pPr>
              <a:defRPr sz="2963"/>
            </a:lvl1pPr>
            <a:lvl2pPr>
              <a:defRPr sz="2540"/>
            </a:lvl2pPr>
            <a:lvl3pPr>
              <a:defRPr sz="2117"/>
            </a:lvl3pPr>
            <a:lvl4pPr>
              <a:defRPr sz="1905"/>
            </a:lvl4pPr>
            <a:lvl5pPr>
              <a:defRPr sz="1905"/>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0276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5810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w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2082" y="381374"/>
            <a:ext cx="11429516" cy="761979"/>
          </a:xfrm>
          <a:prstGeom prst="rect">
            <a:avLst/>
          </a:prstGeom>
        </p:spPr>
        <p:txBody>
          <a:bodyPr vert="horz" lIns="0" tIns="0" rIns="0" bIns="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1116" y="1523761"/>
            <a:ext cx="11429516" cy="4952866"/>
          </a:xfrm>
          <a:prstGeom prst="rect">
            <a:avLst/>
          </a:prstGeom>
        </p:spPr>
        <p:txBody>
          <a:bodyPr vert="horz" lIns="0" tIns="0" rIns="0" bIns="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Box 6"/>
          <p:cNvSpPr txBox="1"/>
          <p:nvPr/>
        </p:nvSpPr>
        <p:spPr>
          <a:xfrm>
            <a:off x="1680060" y="1220303"/>
            <a:ext cx="184731" cy="461665"/>
          </a:xfrm>
          <a:prstGeom prst="rect">
            <a:avLst/>
          </a:prstGeom>
          <a:noFill/>
        </p:spPr>
        <p:txBody>
          <a:bodyPr wrap="none" rtlCol="0">
            <a:spAutoFit/>
          </a:bodyPr>
          <a:lstStyle/>
          <a:p>
            <a:endParaRPr lang="en-US" sz="2400" dirty="0"/>
          </a:p>
        </p:txBody>
      </p:sp>
      <p:graphicFrame>
        <p:nvGraphicFramePr>
          <p:cNvPr id="9" name="Object 8"/>
          <p:cNvGraphicFramePr>
            <a:graphicFrameLocks noChangeAspect="1"/>
          </p:cNvGraphicFramePr>
          <p:nvPr>
            <p:extLst>
              <p:ext uri="{D42A27DB-BD31-4B8C-83A1-F6EECF244321}">
                <p14:modId xmlns:p14="http://schemas.microsoft.com/office/powerpoint/2010/main" val="2062744630"/>
              </p:ext>
            </p:extLst>
          </p:nvPr>
        </p:nvGraphicFramePr>
        <p:xfrm>
          <a:off x="11338079" y="6286515"/>
          <a:ext cx="663141" cy="380990"/>
        </p:xfrm>
        <a:graphic>
          <a:graphicData uri="http://schemas.openxmlformats.org/presentationml/2006/ole">
            <mc:AlternateContent xmlns:mc="http://schemas.openxmlformats.org/markup-compatibility/2006">
              <mc:Choice xmlns:v="urn:schemas-microsoft-com:vml" Requires="v">
                <p:oleObj spid="_x0000_s1076" name="Image" r:id="rId10" imgW="2279520" imgH="1310400" progId="Photoshop.Image.18">
                  <p:embed/>
                </p:oleObj>
              </mc:Choice>
              <mc:Fallback>
                <p:oleObj name="Image" r:id="rId10" imgW="2279520" imgH="1310400" progId="Photoshop.Image.18">
                  <p:embed/>
                  <p:pic>
                    <p:nvPicPr>
                      <p:cNvPr id="0" name=""/>
                      <p:cNvPicPr/>
                      <p:nvPr/>
                    </p:nvPicPr>
                    <p:blipFill>
                      <a:blip r:embed="rId11"/>
                      <a:stretch>
                        <a:fillRect/>
                      </a:stretch>
                    </p:blipFill>
                    <p:spPr>
                      <a:xfrm>
                        <a:off x="11338079" y="6286515"/>
                        <a:ext cx="663141" cy="380990"/>
                      </a:xfrm>
                      <a:prstGeom prst="rect">
                        <a:avLst/>
                      </a:prstGeom>
                    </p:spPr>
                  </p:pic>
                </p:oleObj>
              </mc:Fallback>
            </mc:AlternateContent>
          </a:graphicData>
        </a:graphic>
      </p:graphicFrame>
    </p:spTree>
    <p:extLst>
      <p:ext uri="{BB962C8B-B14F-4D97-AF65-F5344CB8AC3E}">
        <p14:creationId xmlns:p14="http://schemas.microsoft.com/office/powerpoint/2010/main" val="1735942748"/>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Lst>
  <p:txStyles>
    <p:titleStyle>
      <a:lvl1pPr algn="l" defTabSz="609608" rtl="0" eaLnBrk="1" latinLnBrk="0" hangingPunct="1">
        <a:spcBef>
          <a:spcPct val="0"/>
        </a:spcBef>
        <a:buNone/>
        <a:defRPr sz="4657" kern="1200">
          <a:solidFill>
            <a:schemeClr val="accent1"/>
          </a:solidFill>
          <a:latin typeface="+mj-lt"/>
          <a:ea typeface="+mj-ea"/>
          <a:cs typeface="+mj-cs"/>
        </a:defRPr>
      </a:lvl1pPr>
    </p:titleStyle>
    <p:bodyStyle>
      <a:lvl1pPr marL="0" indent="0" algn="l" defTabSz="609608" rtl="0" eaLnBrk="1" latinLnBrk="0" hangingPunct="1">
        <a:spcBef>
          <a:spcPct val="20000"/>
        </a:spcBef>
        <a:buFont typeface="Wingdings" charset="2"/>
        <a:buNone/>
        <a:defRPr sz="3810" kern="1200">
          <a:solidFill>
            <a:schemeClr val="tx2"/>
          </a:solidFill>
          <a:latin typeface="+mn-lt"/>
          <a:ea typeface="+mn-ea"/>
          <a:cs typeface="+mn-cs"/>
        </a:defRPr>
      </a:lvl1pPr>
      <a:lvl2pPr marL="609609" indent="0" algn="l" defTabSz="609608" rtl="0" eaLnBrk="1" latinLnBrk="0" hangingPunct="1">
        <a:spcBef>
          <a:spcPct val="20000"/>
        </a:spcBef>
        <a:buFont typeface="Wingdings" charset="2"/>
        <a:buNone/>
        <a:defRPr sz="3387" kern="1200">
          <a:solidFill>
            <a:schemeClr val="tx2"/>
          </a:solidFill>
          <a:latin typeface="+mn-lt"/>
          <a:ea typeface="+mn-ea"/>
          <a:cs typeface="+mn-cs"/>
        </a:defRPr>
      </a:lvl2pPr>
      <a:lvl3pPr marL="1219218" indent="0" algn="l" defTabSz="609608" rtl="0" eaLnBrk="1" latinLnBrk="0" hangingPunct="1">
        <a:spcBef>
          <a:spcPct val="20000"/>
        </a:spcBef>
        <a:buFont typeface="Wingdings" charset="2"/>
        <a:buNone/>
        <a:defRPr sz="2540" kern="1200">
          <a:solidFill>
            <a:schemeClr val="tx2"/>
          </a:solidFill>
          <a:latin typeface="+mn-lt"/>
          <a:ea typeface="+mn-ea"/>
          <a:cs typeface="+mn-cs"/>
        </a:defRPr>
      </a:lvl3pPr>
      <a:lvl4pPr marL="1828826" indent="0" algn="l" defTabSz="609608" rtl="0" eaLnBrk="1" latinLnBrk="0" hangingPunct="1">
        <a:spcBef>
          <a:spcPct val="20000"/>
        </a:spcBef>
        <a:buFont typeface="Wingdings" charset="2"/>
        <a:buNone/>
        <a:defRPr sz="2540" kern="1200">
          <a:solidFill>
            <a:schemeClr val="tx2"/>
          </a:solidFill>
          <a:latin typeface="+mn-lt"/>
          <a:ea typeface="+mn-ea"/>
          <a:cs typeface="+mn-cs"/>
        </a:defRPr>
      </a:lvl4pPr>
      <a:lvl5pPr marL="2438434" indent="0" algn="l" defTabSz="609608" rtl="0" eaLnBrk="1" latinLnBrk="0" hangingPunct="1">
        <a:spcBef>
          <a:spcPct val="20000"/>
        </a:spcBef>
        <a:buFont typeface="Wingdings" charset="2"/>
        <a:buNone/>
        <a:defRPr sz="2117" kern="1200">
          <a:solidFill>
            <a:schemeClr val="tx2"/>
          </a:solidFill>
          <a:latin typeface="+mn-lt"/>
          <a:ea typeface="+mn-ea"/>
          <a:cs typeface="+mn-cs"/>
        </a:defRPr>
      </a:lvl5pPr>
      <a:lvl6pPr marL="3352848" indent="-304804" algn="l" defTabSz="609608" rtl="0" eaLnBrk="1" latinLnBrk="0" hangingPunct="1">
        <a:spcBef>
          <a:spcPct val="20000"/>
        </a:spcBef>
        <a:buFont typeface="Arial"/>
        <a:buChar char="•"/>
        <a:defRPr sz="2667" kern="1200">
          <a:solidFill>
            <a:schemeClr val="tx1"/>
          </a:solidFill>
          <a:latin typeface="+mn-lt"/>
          <a:ea typeface="+mn-ea"/>
          <a:cs typeface="+mn-cs"/>
        </a:defRPr>
      </a:lvl6pPr>
      <a:lvl7pPr marL="3962456" indent="-304804" algn="l" defTabSz="609608" rtl="0" eaLnBrk="1" latinLnBrk="0" hangingPunct="1">
        <a:spcBef>
          <a:spcPct val="20000"/>
        </a:spcBef>
        <a:buFont typeface="Arial"/>
        <a:buChar char="•"/>
        <a:defRPr sz="2667" kern="1200">
          <a:solidFill>
            <a:schemeClr val="tx1"/>
          </a:solidFill>
          <a:latin typeface="+mn-lt"/>
          <a:ea typeface="+mn-ea"/>
          <a:cs typeface="+mn-cs"/>
        </a:defRPr>
      </a:lvl7pPr>
      <a:lvl8pPr marL="4572064" indent="-304804" algn="l" defTabSz="609608" rtl="0" eaLnBrk="1" latinLnBrk="0" hangingPunct="1">
        <a:spcBef>
          <a:spcPct val="20000"/>
        </a:spcBef>
        <a:buFont typeface="Arial"/>
        <a:buChar char="•"/>
        <a:defRPr sz="2667" kern="1200">
          <a:solidFill>
            <a:schemeClr val="tx1"/>
          </a:solidFill>
          <a:latin typeface="+mn-lt"/>
          <a:ea typeface="+mn-ea"/>
          <a:cs typeface="+mn-cs"/>
        </a:defRPr>
      </a:lvl8pPr>
      <a:lvl9pPr marL="5181673" indent="-304804" algn="l" defTabSz="609608"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608" rtl="0" eaLnBrk="1" latinLnBrk="0" hangingPunct="1">
        <a:defRPr sz="2400" kern="1200">
          <a:solidFill>
            <a:schemeClr val="tx1"/>
          </a:solidFill>
          <a:latin typeface="+mn-lt"/>
          <a:ea typeface="+mn-ea"/>
          <a:cs typeface="+mn-cs"/>
        </a:defRPr>
      </a:lvl1pPr>
      <a:lvl2pPr marL="609608" algn="l" defTabSz="609608" rtl="0" eaLnBrk="1" latinLnBrk="0" hangingPunct="1">
        <a:defRPr sz="2400" kern="1200">
          <a:solidFill>
            <a:schemeClr val="tx1"/>
          </a:solidFill>
          <a:latin typeface="+mn-lt"/>
          <a:ea typeface="+mn-ea"/>
          <a:cs typeface="+mn-cs"/>
        </a:defRPr>
      </a:lvl2pPr>
      <a:lvl3pPr marL="1219218" algn="l" defTabSz="609608" rtl="0" eaLnBrk="1" latinLnBrk="0" hangingPunct="1">
        <a:defRPr sz="2400" kern="1200">
          <a:solidFill>
            <a:schemeClr val="tx1"/>
          </a:solidFill>
          <a:latin typeface="+mn-lt"/>
          <a:ea typeface="+mn-ea"/>
          <a:cs typeface="+mn-cs"/>
        </a:defRPr>
      </a:lvl3pPr>
      <a:lvl4pPr marL="1828826" algn="l" defTabSz="609608" rtl="0" eaLnBrk="1" latinLnBrk="0" hangingPunct="1">
        <a:defRPr sz="2400" kern="1200">
          <a:solidFill>
            <a:schemeClr val="tx1"/>
          </a:solidFill>
          <a:latin typeface="+mn-lt"/>
          <a:ea typeface="+mn-ea"/>
          <a:cs typeface="+mn-cs"/>
        </a:defRPr>
      </a:lvl4pPr>
      <a:lvl5pPr marL="2438434" algn="l" defTabSz="609608" rtl="0" eaLnBrk="1" latinLnBrk="0" hangingPunct="1">
        <a:defRPr sz="2400" kern="1200">
          <a:solidFill>
            <a:schemeClr val="tx1"/>
          </a:solidFill>
          <a:latin typeface="+mn-lt"/>
          <a:ea typeface="+mn-ea"/>
          <a:cs typeface="+mn-cs"/>
        </a:defRPr>
      </a:lvl5pPr>
      <a:lvl6pPr marL="3048043" algn="l" defTabSz="609608" rtl="0" eaLnBrk="1" latinLnBrk="0" hangingPunct="1">
        <a:defRPr sz="2400" kern="1200">
          <a:solidFill>
            <a:schemeClr val="tx1"/>
          </a:solidFill>
          <a:latin typeface="+mn-lt"/>
          <a:ea typeface="+mn-ea"/>
          <a:cs typeface="+mn-cs"/>
        </a:defRPr>
      </a:lvl6pPr>
      <a:lvl7pPr marL="3657652" algn="l" defTabSz="609608" rtl="0" eaLnBrk="1" latinLnBrk="0" hangingPunct="1">
        <a:defRPr sz="2400" kern="1200">
          <a:solidFill>
            <a:schemeClr val="tx1"/>
          </a:solidFill>
          <a:latin typeface="+mn-lt"/>
          <a:ea typeface="+mn-ea"/>
          <a:cs typeface="+mn-cs"/>
        </a:defRPr>
      </a:lvl7pPr>
      <a:lvl8pPr marL="4267260" algn="l" defTabSz="609608" rtl="0" eaLnBrk="1" latinLnBrk="0" hangingPunct="1">
        <a:defRPr sz="2400" kern="1200">
          <a:solidFill>
            <a:schemeClr val="tx1"/>
          </a:solidFill>
          <a:latin typeface="+mn-lt"/>
          <a:ea typeface="+mn-ea"/>
          <a:cs typeface="+mn-cs"/>
        </a:defRPr>
      </a:lvl8pPr>
      <a:lvl9pPr marL="4876869" algn="l" defTabSz="609608"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81">
          <p15:clr>
            <a:srgbClr val="F26B43"/>
          </p15:clr>
        </p15:guide>
        <p15:guide id="2" pos="3629">
          <p15:clr>
            <a:srgbClr val="F26B43"/>
          </p15:clr>
        </p15:guide>
        <p15:guide id="3" pos="7030">
          <p15:clr>
            <a:srgbClr val="F26B43"/>
          </p15:clr>
        </p15:guide>
        <p15:guide id="4" pos="227">
          <p15:clr>
            <a:srgbClr val="F26B43"/>
          </p15:clr>
        </p15:guide>
        <p15:guide id="5" orient="horz" pos="227">
          <p15:clr>
            <a:srgbClr val="F26B43"/>
          </p15:clr>
        </p15:guide>
        <p15:guide id="6" orient="horz" pos="680">
          <p15:clr>
            <a:srgbClr val="F26B43"/>
          </p15:clr>
        </p15:guide>
        <p15:guide id="7" orient="horz" pos="907">
          <p15:clr>
            <a:srgbClr val="F26B43"/>
          </p15:clr>
        </p15:guide>
        <p15:guide id="8" orient="horz" pos="3855">
          <p15:clr>
            <a:srgbClr val="F26B43"/>
          </p15:clr>
        </p15:guide>
        <p15:guide id="9" orient="horz" pos="204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ww.slideshare.net/agmgraus/power-bi-architecture-70942724" TargetMode="External"/><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s://www.slideshare.net/agmgraus/power-bi-architecture-70942724"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hectorv.com/"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mailto:optimumclick@gmail.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eg"/><Relationship Id="rId3" Type="http://schemas.openxmlformats.org/officeDocument/2006/relationships/notesSlide" Target="../notesSlides/notesSlide2.xml"/><Relationship Id="rId7" Type="http://schemas.openxmlformats.org/officeDocument/2006/relationships/image" Target="../media/image13.png"/><Relationship Id="rId12" Type="http://schemas.openxmlformats.org/officeDocument/2006/relationships/image" Target="../media/image18.jpeg"/><Relationship Id="rId2" Type="http://schemas.openxmlformats.org/officeDocument/2006/relationships/slideLayout" Target="../slideLayouts/slideLayout4.xml"/><Relationship Id="rId1" Type="http://schemas.openxmlformats.org/officeDocument/2006/relationships/customXml" Target="../../customXml/item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9208" y="2318089"/>
            <a:ext cx="8596668" cy="1320800"/>
          </a:xfrm>
        </p:spPr>
        <p:txBody>
          <a:bodyPr/>
          <a:lstStyle/>
          <a:p>
            <a:pPr algn="ctr"/>
            <a:r>
              <a:rPr lang="en-US" dirty="0"/>
              <a:t>Data Security with Power BI, SSAS, SQL </a:t>
            </a:r>
            <a:r>
              <a:rPr lang="en-US" dirty="0" smtClean="0"/>
              <a:t>Server 2016 </a:t>
            </a:r>
            <a:r>
              <a:rPr lang="en-US" dirty="0"/>
              <a:t>and Active Directory</a:t>
            </a:r>
          </a:p>
        </p:txBody>
      </p:sp>
      <p:sp>
        <p:nvSpPr>
          <p:cNvPr id="3" name="Content Placeholder 2"/>
          <p:cNvSpPr>
            <a:spLocks noGrp="1"/>
          </p:cNvSpPr>
          <p:nvPr>
            <p:ph idx="1"/>
          </p:nvPr>
        </p:nvSpPr>
        <p:spPr>
          <a:xfrm>
            <a:off x="677334" y="4842933"/>
            <a:ext cx="8596668" cy="1198429"/>
          </a:xfrm>
        </p:spPr>
        <p:txBody>
          <a:bodyPr/>
          <a:lstStyle/>
          <a:p>
            <a:pPr algn="r"/>
            <a:r>
              <a:rPr lang="en-US" dirty="0" smtClean="0"/>
              <a:t>June 10, 2017</a:t>
            </a:r>
            <a:endParaRPr lang="en-US" dirty="0"/>
          </a:p>
        </p:txBody>
      </p:sp>
    </p:spTree>
    <p:extLst>
      <p:ext uri="{BB962C8B-B14F-4D97-AF65-F5344CB8AC3E}">
        <p14:creationId xmlns:p14="http://schemas.microsoft.com/office/powerpoint/2010/main" val="23768123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69938" y="4161479"/>
            <a:ext cx="1367368" cy="1727690"/>
            <a:chOff x="1695058" y="3182545"/>
            <a:chExt cx="1367368" cy="1727690"/>
          </a:xfrm>
        </p:grpSpPr>
        <p:pic>
          <p:nvPicPr>
            <p:cNvPr id="35" name="Picture 34"/>
            <p:cNvPicPr>
              <a:picLocks noChangeAspect="1"/>
            </p:cNvPicPr>
            <p:nvPr/>
          </p:nvPicPr>
          <p:blipFill rotWithShape="1">
            <a:blip r:embed="rId3"/>
            <a:srcRect l="20735" r="17509" b="20074"/>
            <a:stretch/>
          </p:blipFill>
          <p:spPr>
            <a:xfrm>
              <a:off x="1894866" y="3182545"/>
              <a:ext cx="991315" cy="990632"/>
            </a:xfrm>
            <a:prstGeom prst="rect">
              <a:avLst/>
            </a:prstGeom>
          </p:spPr>
        </p:pic>
        <p:sp>
          <p:nvSpPr>
            <p:cNvPr id="36" name="TextBox 9"/>
            <p:cNvSpPr txBox="1"/>
            <p:nvPr/>
          </p:nvSpPr>
          <p:spPr>
            <a:xfrm>
              <a:off x="1695058" y="4175034"/>
              <a:ext cx="1367368" cy="735201"/>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31505" fontAlgn="base">
                <a:lnSpc>
                  <a:spcPct val="90000"/>
                </a:lnSpc>
                <a:spcBef>
                  <a:spcPct val="0"/>
                </a:spcBef>
                <a:spcAft>
                  <a:spcPts val="600"/>
                </a:spcAft>
              </a:pPr>
              <a:r>
                <a:rPr lang="en-US" sz="1399" dirty="0">
                  <a:solidFill>
                    <a:srgbClr val="000000"/>
                  </a:solidFill>
                </a:rPr>
                <a:t>United </a:t>
              </a:r>
              <a:r>
                <a:rPr lang="en-US" sz="1399" dirty="0" smtClean="0">
                  <a:solidFill>
                    <a:srgbClr val="000000"/>
                  </a:solidFill>
                </a:rPr>
                <a:t>States</a:t>
              </a:r>
            </a:p>
            <a:p>
              <a:pPr algn="ctr" defTabSz="931505" fontAlgn="base">
                <a:lnSpc>
                  <a:spcPct val="90000"/>
                </a:lnSpc>
                <a:spcBef>
                  <a:spcPct val="0"/>
                </a:spcBef>
                <a:spcAft>
                  <a:spcPts val="600"/>
                </a:spcAft>
              </a:pPr>
              <a:r>
                <a:rPr lang="en-US" sz="1399" dirty="0" smtClean="0">
                  <a:solidFill>
                    <a:srgbClr val="000000"/>
                  </a:solidFill>
                  <a:latin typeface="Segoe UI Semibold" panose="020B0702040204020203" pitchFamily="34" charset="0"/>
                  <a:ea typeface="MS PGothic" charset="0"/>
                  <a:cs typeface="Segoe UI Semibold" panose="020B0702040204020203" pitchFamily="34" charset="0"/>
                </a:rPr>
                <a:t>User: </a:t>
              </a:r>
              <a:r>
                <a:rPr lang="en-US" sz="1399" dirty="0" err="1" smtClean="0">
                  <a:solidFill>
                    <a:srgbClr val="000000"/>
                  </a:solidFill>
                  <a:latin typeface="Segoe UI Semibold" panose="020B0702040204020203" pitchFamily="34" charset="0"/>
                  <a:ea typeface="MS PGothic" charset="0"/>
                  <a:cs typeface="Segoe UI Semibold" panose="020B0702040204020203" pitchFamily="34" charset="0"/>
                </a:rPr>
                <a:t>GHowell</a:t>
              </a:r>
              <a:endParaRPr lang="en-US" sz="1399" dirty="0" smtClean="0">
                <a:solidFill>
                  <a:srgbClr val="505050"/>
                </a:solidFill>
                <a:latin typeface="Segoe UI Semibold" panose="020B0702040204020203" pitchFamily="34" charset="0"/>
                <a:ea typeface="MS PGothic" charset="0"/>
                <a:cs typeface="Segoe UI Semibold" panose="020B0702040204020203" pitchFamily="34" charset="0"/>
              </a:endParaRPr>
            </a:p>
            <a:p>
              <a:pPr algn="ctr" defTabSz="931505" fontAlgn="base">
                <a:lnSpc>
                  <a:spcPct val="90000"/>
                </a:lnSpc>
                <a:spcBef>
                  <a:spcPct val="0"/>
                </a:spcBef>
                <a:spcAft>
                  <a:spcPts val="600"/>
                </a:spcAft>
              </a:pPr>
              <a:endParaRPr lang="en-US" sz="1399" dirty="0">
                <a:solidFill>
                  <a:srgbClr val="505050"/>
                </a:solidFill>
                <a:latin typeface="Segoe UI Semibold" panose="020B0702040204020203" pitchFamily="34" charset="0"/>
                <a:ea typeface="MS PGothic" charset="0"/>
                <a:cs typeface="Segoe UI Semibold" panose="020B0702040204020203" pitchFamily="34" charset="0"/>
              </a:endParaRPr>
            </a:p>
          </p:txBody>
        </p:sp>
      </p:grpSp>
      <p:grpSp>
        <p:nvGrpSpPr>
          <p:cNvPr id="3" name="Group 2"/>
          <p:cNvGrpSpPr/>
          <p:nvPr/>
        </p:nvGrpSpPr>
        <p:grpSpPr>
          <a:xfrm>
            <a:off x="1767460" y="1821571"/>
            <a:ext cx="3352089" cy="1787036"/>
            <a:chOff x="5730499" y="4138582"/>
            <a:chExt cx="3352089" cy="1787036"/>
          </a:xfrm>
        </p:grpSpPr>
        <p:sp>
          <p:nvSpPr>
            <p:cNvPr id="22" name="Rectangle 21"/>
            <p:cNvSpPr/>
            <p:nvPr/>
          </p:nvSpPr>
          <p:spPr bwMode="auto">
            <a:xfrm>
              <a:off x="5755086" y="5031589"/>
              <a:ext cx="1394976" cy="284617"/>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54856" tIns="36571" rIns="0" bIns="146283"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932384"/>
              <a:r>
                <a:rPr lang="en-US" sz="1399" dirty="0">
                  <a:solidFill>
                    <a:srgbClr val="000000"/>
                  </a:solidFill>
                </a:rPr>
                <a:t>Robin Alvarez</a:t>
              </a:r>
            </a:p>
          </p:txBody>
        </p:sp>
        <p:sp>
          <p:nvSpPr>
            <p:cNvPr id="23" name="Rectangle 22"/>
            <p:cNvSpPr/>
            <p:nvPr/>
          </p:nvSpPr>
          <p:spPr bwMode="auto">
            <a:xfrm>
              <a:off x="5755086" y="4746972"/>
              <a:ext cx="1394976" cy="284617"/>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54856" tIns="54856" rIns="0" bIns="146283"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932384"/>
              <a:r>
                <a:rPr lang="en-US" sz="1199" dirty="0">
                  <a:solidFill>
                    <a:srgbClr val="FFFFFF"/>
                  </a:solidFill>
                  <a:latin typeface="Segoe UI Semibold" panose="020B0702040204020203" pitchFamily="34" charset="0"/>
                  <a:cs typeface="Segoe UI Semibold" panose="020B0702040204020203" pitchFamily="34" charset="0"/>
                </a:rPr>
                <a:t>Name</a:t>
              </a:r>
            </a:p>
          </p:txBody>
        </p:sp>
        <p:sp>
          <p:nvSpPr>
            <p:cNvPr id="24" name="Rectangle 23"/>
            <p:cNvSpPr/>
            <p:nvPr/>
          </p:nvSpPr>
          <p:spPr bwMode="auto">
            <a:xfrm>
              <a:off x="7172295" y="5031589"/>
              <a:ext cx="1895824" cy="284617"/>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54856" tIns="36571" rIns="0" bIns="146283"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932384"/>
              <a:r>
                <a:rPr lang="en-US" sz="1399" dirty="0">
                  <a:solidFill>
                    <a:srgbClr val="000000"/>
                  </a:solidFill>
                </a:rPr>
                <a:t>United Kingdom</a:t>
              </a:r>
            </a:p>
          </p:txBody>
        </p:sp>
        <p:sp>
          <p:nvSpPr>
            <p:cNvPr id="25" name="Rectangle 24"/>
            <p:cNvSpPr/>
            <p:nvPr/>
          </p:nvSpPr>
          <p:spPr bwMode="auto">
            <a:xfrm>
              <a:off x="7172295" y="4746972"/>
              <a:ext cx="1182121" cy="284617"/>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54856" tIns="54856" rIns="0" bIns="146283"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932384"/>
              <a:r>
                <a:rPr lang="en-US" sz="1199" dirty="0" smtClean="0">
                  <a:solidFill>
                    <a:srgbClr val="FFFFFF"/>
                  </a:solidFill>
                  <a:latin typeface="Segoe UI Semibold" panose="020B0702040204020203" pitchFamily="34" charset="0"/>
                  <a:cs typeface="Segoe UI Semibold" panose="020B0702040204020203" pitchFamily="34" charset="0"/>
                </a:rPr>
                <a:t>Country</a:t>
              </a:r>
              <a:endParaRPr lang="en-US" sz="1199" dirty="0">
                <a:solidFill>
                  <a:srgbClr val="FFFFFF"/>
                </a:solidFill>
                <a:latin typeface="Segoe UI Semibold" panose="020B0702040204020203" pitchFamily="34" charset="0"/>
                <a:cs typeface="Segoe UI Semibold" panose="020B0702040204020203" pitchFamily="34" charset="0"/>
              </a:endParaRPr>
            </a:p>
          </p:txBody>
        </p:sp>
        <p:sp>
          <p:nvSpPr>
            <p:cNvPr id="27" name="Rectangle 26"/>
            <p:cNvSpPr/>
            <p:nvPr/>
          </p:nvSpPr>
          <p:spPr bwMode="auto">
            <a:xfrm>
              <a:off x="8352571" y="4746972"/>
              <a:ext cx="718675" cy="284617"/>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54856" tIns="54856" rIns="0" bIns="146283"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932384"/>
              <a:endParaRPr lang="en-US" sz="1199" dirty="0">
                <a:solidFill>
                  <a:srgbClr val="FFFFFF"/>
                </a:solidFill>
                <a:latin typeface="Segoe UI Semibold" panose="020B0702040204020203" pitchFamily="34" charset="0"/>
                <a:cs typeface="Segoe UI Semibold" panose="020B0702040204020203" pitchFamily="34" charset="0"/>
              </a:endParaRPr>
            </a:p>
          </p:txBody>
        </p:sp>
        <p:sp>
          <p:nvSpPr>
            <p:cNvPr id="28" name="Rectangle 27"/>
            <p:cNvSpPr/>
            <p:nvPr/>
          </p:nvSpPr>
          <p:spPr bwMode="auto">
            <a:xfrm>
              <a:off x="5755086" y="5342081"/>
              <a:ext cx="1394976" cy="284617"/>
            </a:xfrm>
            <a:prstGeom prst="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54856" tIns="36571" rIns="0" bIns="146283"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932384"/>
              <a:r>
                <a:rPr lang="en-US" sz="1399" dirty="0">
                  <a:solidFill>
                    <a:srgbClr val="000000"/>
                  </a:solidFill>
                </a:rPr>
                <a:t>Emily Miller </a:t>
              </a:r>
              <a:r>
                <a:rPr lang="en-US" sz="1399" dirty="0" err="1" smtClean="0">
                  <a:solidFill>
                    <a:srgbClr val="000000"/>
                  </a:solidFill>
                </a:rPr>
                <a:t>houCorp</a:t>
              </a:r>
              <a:r>
                <a:rPr lang="en-US" sz="1399" dirty="0" smtClean="0">
                  <a:solidFill>
                    <a:srgbClr val="000000"/>
                  </a:solidFill>
                </a:rPr>
                <a:t>.</a:t>
              </a:r>
              <a:endParaRPr lang="en-US" sz="1399" dirty="0">
                <a:solidFill>
                  <a:srgbClr val="000000"/>
                </a:solidFill>
              </a:endParaRPr>
            </a:p>
          </p:txBody>
        </p:sp>
        <p:sp>
          <p:nvSpPr>
            <p:cNvPr id="29" name="Rectangle 28"/>
            <p:cNvSpPr/>
            <p:nvPr/>
          </p:nvSpPr>
          <p:spPr bwMode="auto">
            <a:xfrm>
              <a:off x="7172295" y="5342081"/>
              <a:ext cx="1910293" cy="284617"/>
            </a:xfrm>
            <a:prstGeom prst="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54856" tIns="36571" rIns="0" bIns="146283"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932384"/>
              <a:r>
                <a:rPr lang="en-US" sz="1399" dirty="0" smtClean="0">
                  <a:solidFill>
                    <a:srgbClr val="000000"/>
                  </a:solidFill>
                </a:rPr>
                <a:t>United States</a:t>
              </a:r>
              <a:endParaRPr lang="en-US" sz="1399" dirty="0">
                <a:solidFill>
                  <a:srgbClr val="000000"/>
                </a:solidFill>
              </a:endParaRPr>
            </a:p>
          </p:txBody>
        </p:sp>
        <p:sp>
          <p:nvSpPr>
            <p:cNvPr id="31" name="Rectangle 30"/>
            <p:cNvSpPr/>
            <p:nvPr/>
          </p:nvSpPr>
          <p:spPr bwMode="auto">
            <a:xfrm>
              <a:off x="5755086" y="5641001"/>
              <a:ext cx="1394976" cy="284617"/>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54856" tIns="36571" rIns="0" bIns="146283"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932384"/>
              <a:r>
                <a:rPr lang="en-US" sz="1399" dirty="0">
                  <a:solidFill>
                    <a:srgbClr val="000000"/>
                  </a:solidFill>
                </a:rPr>
                <a:t>Cara Zhou</a:t>
              </a:r>
            </a:p>
          </p:txBody>
        </p:sp>
        <p:sp>
          <p:nvSpPr>
            <p:cNvPr id="32" name="Rectangle 31"/>
            <p:cNvSpPr/>
            <p:nvPr/>
          </p:nvSpPr>
          <p:spPr bwMode="auto">
            <a:xfrm>
              <a:off x="7172295" y="5641001"/>
              <a:ext cx="1895823" cy="284617"/>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54856" tIns="36571" rIns="0" bIns="146283"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932384"/>
              <a:r>
                <a:rPr lang="en-US" sz="1399" dirty="0" smtClean="0">
                  <a:solidFill>
                    <a:srgbClr val="000000"/>
                  </a:solidFill>
                </a:rPr>
                <a:t>Germany</a:t>
              </a:r>
              <a:endParaRPr lang="en-US" sz="1399" dirty="0">
                <a:solidFill>
                  <a:srgbClr val="000000"/>
                </a:solidFill>
              </a:endParaRPr>
            </a:p>
          </p:txBody>
        </p:sp>
        <p:sp>
          <p:nvSpPr>
            <p:cNvPr id="34" name="Rectangle 33"/>
            <p:cNvSpPr/>
            <p:nvPr/>
          </p:nvSpPr>
          <p:spPr bwMode="auto">
            <a:xfrm>
              <a:off x="5730499" y="4138582"/>
              <a:ext cx="2188676" cy="476759"/>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8" rIns="0" bIns="47558" numCol="1" rtlCol="0" anchor="b" anchorCtr="0" compatLnSpc="1">
              <a:prstTxWarp prst="textNoShape">
                <a:avLst/>
              </a:prstTxWarp>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950846" fontAlgn="base">
                <a:spcBef>
                  <a:spcPct val="0"/>
                </a:spcBef>
                <a:spcAft>
                  <a:spcPct val="0"/>
                </a:spcAft>
              </a:pPr>
              <a:r>
                <a:rPr lang="en-US" sz="2000" dirty="0" err="1" smtClean="0">
                  <a:solidFill>
                    <a:schemeClr val="tx1"/>
                  </a:solidFill>
                  <a:cs typeface="Segoe UI Light" panose="020B0502040204020203" pitchFamily="34" charset="0"/>
                </a:rPr>
                <a:t>dbo.DimCustomer</a:t>
              </a:r>
              <a:endParaRPr lang="en-US" sz="2000" dirty="0">
                <a:solidFill>
                  <a:schemeClr val="tx1"/>
                </a:solidFill>
                <a:cs typeface="Segoe UI Light" panose="020B0502040204020203" pitchFamily="34" charset="0"/>
              </a:endParaRPr>
            </a:p>
          </p:txBody>
        </p:sp>
      </p:grpSp>
      <p:grpSp>
        <p:nvGrpSpPr>
          <p:cNvPr id="4" name="Group 3"/>
          <p:cNvGrpSpPr/>
          <p:nvPr/>
        </p:nvGrpSpPr>
        <p:grpSpPr>
          <a:xfrm>
            <a:off x="5860672" y="2462344"/>
            <a:ext cx="1367368" cy="986958"/>
            <a:chOff x="2004774" y="1619608"/>
            <a:chExt cx="1367368" cy="986958"/>
          </a:xfrm>
        </p:grpSpPr>
        <p:grpSp>
          <p:nvGrpSpPr>
            <p:cNvPr id="18" name="Group 17"/>
            <p:cNvGrpSpPr/>
            <p:nvPr/>
          </p:nvGrpSpPr>
          <p:grpSpPr>
            <a:xfrm>
              <a:off x="2175733" y="1830095"/>
              <a:ext cx="1024225" cy="776471"/>
              <a:chOff x="2175733" y="1830095"/>
              <a:chExt cx="1024225" cy="776471"/>
            </a:xfrm>
          </p:grpSpPr>
          <p:sp>
            <p:nvSpPr>
              <p:cNvPr id="20" name="Freeform 19"/>
              <p:cNvSpPr>
                <a:spLocks noChangeAspect="1"/>
              </p:cNvSpPr>
              <p:nvPr/>
            </p:nvSpPr>
            <p:spPr bwMode="auto">
              <a:xfrm>
                <a:off x="2177183" y="1942560"/>
                <a:ext cx="1022565" cy="664006"/>
              </a:xfrm>
              <a:custGeom>
                <a:avLst/>
                <a:gdLst>
                  <a:gd name="connsiteX0" fmla="*/ 678350 w 1481959"/>
                  <a:gd name="connsiteY0" fmla="*/ 258990 h 962317"/>
                  <a:gd name="connsiteX1" fmla="*/ 688805 w 1481959"/>
                  <a:gd name="connsiteY1" fmla="*/ 259224 h 962317"/>
                  <a:gd name="connsiteX2" fmla="*/ 971484 w 1481959"/>
                  <a:gd name="connsiteY2" fmla="*/ 259224 h 962317"/>
                  <a:gd name="connsiteX3" fmla="*/ 1006067 w 1481959"/>
                  <a:gd name="connsiteY3" fmla="*/ 292305 h 962317"/>
                  <a:gd name="connsiteX4" fmla="*/ 1006067 w 1481959"/>
                  <a:gd name="connsiteY4" fmla="*/ 576488 h 962317"/>
                  <a:gd name="connsiteX5" fmla="*/ 1004269 w 1481959"/>
                  <a:gd name="connsiteY5" fmla="*/ 595185 h 962317"/>
                  <a:gd name="connsiteX6" fmla="*/ 996845 w 1481959"/>
                  <a:gd name="connsiteY6" fmla="*/ 596703 h 962317"/>
                  <a:gd name="connsiteX7" fmla="*/ 946477 w 1481959"/>
                  <a:gd name="connsiteY7" fmla="*/ 546841 h 962317"/>
                  <a:gd name="connsiteX8" fmla="*/ 903068 w 1481959"/>
                  <a:gd name="connsiteY8" fmla="*/ 547059 h 962317"/>
                  <a:gd name="connsiteX9" fmla="*/ 711725 w 1481959"/>
                  <a:gd name="connsiteY9" fmla="*/ 740344 h 962317"/>
                  <a:gd name="connsiteX10" fmla="*/ 661739 w 1481959"/>
                  <a:gd name="connsiteY10" fmla="*/ 719332 h 962317"/>
                  <a:gd name="connsiteX11" fmla="*/ 535436 w 1481959"/>
                  <a:gd name="connsiteY11" fmla="*/ 593028 h 962317"/>
                  <a:gd name="connsiteX12" fmla="*/ 520710 w 1481959"/>
                  <a:gd name="connsiteY12" fmla="*/ 557602 h 962317"/>
                  <a:gd name="connsiteX13" fmla="*/ 597984 w 1481959"/>
                  <a:gd name="connsiteY13" fmla="*/ 478826 h 962317"/>
                  <a:gd name="connsiteX14" fmla="*/ 709855 w 1481959"/>
                  <a:gd name="connsiteY14" fmla="*/ 368988 h 962317"/>
                  <a:gd name="connsiteX15" fmla="*/ 720565 w 1481959"/>
                  <a:gd name="connsiteY15" fmla="*/ 351055 h 962317"/>
                  <a:gd name="connsiteX16" fmla="*/ 722022 w 1481959"/>
                  <a:gd name="connsiteY16" fmla="*/ 347917 h 962317"/>
                  <a:gd name="connsiteX17" fmla="*/ 723721 w 1481959"/>
                  <a:gd name="connsiteY17" fmla="*/ 338718 h 962317"/>
                  <a:gd name="connsiteX18" fmla="*/ 723262 w 1481959"/>
                  <a:gd name="connsiteY18" fmla="*/ 334338 h 962317"/>
                  <a:gd name="connsiteX19" fmla="*/ 723111 w 1481959"/>
                  <a:gd name="connsiteY19" fmla="*/ 333602 h 962317"/>
                  <a:gd name="connsiteX20" fmla="*/ 714729 w 1481959"/>
                  <a:gd name="connsiteY20" fmla="*/ 315979 h 962317"/>
                  <a:gd name="connsiteX21" fmla="*/ 678087 w 1481959"/>
                  <a:gd name="connsiteY21" fmla="*/ 280035 h 962317"/>
                  <a:gd name="connsiteX22" fmla="*/ 668098 w 1481959"/>
                  <a:gd name="connsiteY22" fmla="*/ 262301 h 962317"/>
                  <a:gd name="connsiteX23" fmla="*/ 678350 w 1481959"/>
                  <a:gd name="connsiteY23" fmla="*/ 258990 h 962317"/>
                  <a:gd name="connsiteX24" fmla="*/ 72174 w 1481959"/>
                  <a:gd name="connsiteY24" fmla="*/ 72174 h 962317"/>
                  <a:gd name="connsiteX25" fmla="*/ 72174 w 1481959"/>
                  <a:gd name="connsiteY25" fmla="*/ 887737 h 962317"/>
                  <a:gd name="connsiteX26" fmla="*/ 1402569 w 1481959"/>
                  <a:gd name="connsiteY26" fmla="*/ 887737 h 962317"/>
                  <a:gd name="connsiteX27" fmla="*/ 1402569 w 1481959"/>
                  <a:gd name="connsiteY27" fmla="*/ 72174 h 962317"/>
                  <a:gd name="connsiteX28" fmla="*/ 65620 w 1481959"/>
                  <a:gd name="connsiteY28" fmla="*/ 0 h 962317"/>
                  <a:gd name="connsiteX29" fmla="*/ 1416339 w 1481959"/>
                  <a:gd name="connsiteY29" fmla="*/ 0 h 962317"/>
                  <a:gd name="connsiteX30" fmla="*/ 1481959 w 1481959"/>
                  <a:gd name="connsiteY30" fmla="*/ 65621 h 962317"/>
                  <a:gd name="connsiteX31" fmla="*/ 1481959 w 1481959"/>
                  <a:gd name="connsiteY31" fmla="*/ 896697 h 962317"/>
                  <a:gd name="connsiteX32" fmla="*/ 1416339 w 1481959"/>
                  <a:gd name="connsiteY32" fmla="*/ 962317 h 962317"/>
                  <a:gd name="connsiteX33" fmla="*/ 65620 w 1481959"/>
                  <a:gd name="connsiteY33" fmla="*/ 962317 h 962317"/>
                  <a:gd name="connsiteX34" fmla="*/ 0 w 1481959"/>
                  <a:gd name="connsiteY34" fmla="*/ 896697 h 962317"/>
                  <a:gd name="connsiteX35" fmla="*/ 0 w 1481959"/>
                  <a:gd name="connsiteY35" fmla="*/ 65621 h 962317"/>
                  <a:gd name="connsiteX36" fmla="*/ 65620 w 1481959"/>
                  <a:gd name="connsiteY36" fmla="*/ 0 h 96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81959" h="962317">
                    <a:moveTo>
                      <a:pt x="678350" y="258990"/>
                    </a:moveTo>
                    <a:cubicBezTo>
                      <a:pt x="681742" y="259020"/>
                      <a:pt x="685484" y="259288"/>
                      <a:pt x="688805" y="259224"/>
                    </a:cubicBezTo>
                    <a:lnTo>
                      <a:pt x="971484" y="259224"/>
                    </a:lnTo>
                    <a:cubicBezTo>
                      <a:pt x="1000302" y="256718"/>
                      <a:pt x="1008071" y="270753"/>
                      <a:pt x="1006067" y="292305"/>
                    </a:cubicBezTo>
                    <a:lnTo>
                      <a:pt x="1006067" y="576488"/>
                    </a:lnTo>
                    <a:lnTo>
                      <a:pt x="1004269" y="595185"/>
                    </a:lnTo>
                    <a:cubicBezTo>
                      <a:pt x="1002451" y="598026"/>
                      <a:pt x="999695" y="598003"/>
                      <a:pt x="996845" y="596703"/>
                    </a:cubicBezTo>
                    <a:lnTo>
                      <a:pt x="946477" y="546841"/>
                    </a:lnTo>
                    <a:cubicBezTo>
                      <a:pt x="934430" y="534914"/>
                      <a:pt x="914995" y="535011"/>
                      <a:pt x="903068" y="547059"/>
                    </a:cubicBezTo>
                    <a:lnTo>
                      <a:pt x="711725" y="740344"/>
                    </a:lnTo>
                    <a:cubicBezTo>
                      <a:pt x="699360" y="748226"/>
                      <a:pt x="689313" y="744295"/>
                      <a:pt x="661739" y="719332"/>
                    </a:cubicBezTo>
                    <a:lnTo>
                      <a:pt x="535436" y="593028"/>
                    </a:lnTo>
                    <a:cubicBezTo>
                      <a:pt x="524870" y="579553"/>
                      <a:pt x="516830" y="569445"/>
                      <a:pt x="520710" y="557602"/>
                    </a:cubicBezTo>
                    <a:lnTo>
                      <a:pt x="597984" y="478826"/>
                    </a:lnTo>
                    <a:lnTo>
                      <a:pt x="709855" y="368988"/>
                    </a:lnTo>
                    <a:cubicBezTo>
                      <a:pt x="715078" y="361976"/>
                      <a:pt x="718582" y="356117"/>
                      <a:pt x="720565" y="351055"/>
                    </a:cubicBezTo>
                    <a:cubicBezTo>
                      <a:pt x="721405" y="350159"/>
                      <a:pt x="721848" y="349083"/>
                      <a:pt x="722022" y="347917"/>
                    </a:cubicBezTo>
                    <a:cubicBezTo>
                      <a:pt x="723326" y="344409"/>
                      <a:pt x="723862" y="341379"/>
                      <a:pt x="723721" y="338718"/>
                    </a:cubicBezTo>
                    <a:cubicBezTo>
                      <a:pt x="723959" y="337241"/>
                      <a:pt x="723892" y="335759"/>
                      <a:pt x="723262" y="334338"/>
                    </a:cubicBezTo>
                    <a:cubicBezTo>
                      <a:pt x="723291" y="334071"/>
                      <a:pt x="723225" y="333829"/>
                      <a:pt x="723111" y="333602"/>
                    </a:cubicBezTo>
                    <a:cubicBezTo>
                      <a:pt x="722700" y="327088"/>
                      <a:pt x="719734" y="320887"/>
                      <a:pt x="714729" y="315979"/>
                    </a:cubicBezTo>
                    <a:lnTo>
                      <a:pt x="678087" y="280035"/>
                    </a:lnTo>
                    <a:lnTo>
                      <a:pt x="668098" y="262301"/>
                    </a:lnTo>
                    <a:cubicBezTo>
                      <a:pt x="669005" y="259420"/>
                      <a:pt x="673283" y="258942"/>
                      <a:pt x="678350" y="258990"/>
                    </a:cubicBezTo>
                    <a:close/>
                    <a:moveTo>
                      <a:pt x="72174" y="72174"/>
                    </a:moveTo>
                    <a:lnTo>
                      <a:pt x="72174" y="887737"/>
                    </a:lnTo>
                    <a:lnTo>
                      <a:pt x="1402569" y="887737"/>
                    </a:lnTo>
                    <a:lnTo>
                      <a:pt x="1402569" y="72174"/>
                    </a:lnTo>
                    <a:close/>
                    <a:moveTo>
                      <a:pt x="65620" y="0"/>
                    </a:moveTo>
                    <a:lnTo>
                      <a:pt x="1416339" y="0"/>
                    </a:lnTo>
                    <a:cubicBezTo>
                      <a:pt x="1452581" y="0"/>
                      <a:pt x="1481959" y="29379"/>
                      <a:pt x="1481959" y="65621"/>
                    </a:cubicBezTo>
                    <a:lnTo>
                      <a:pt x="1481959" y="896697"/>
                    </a:lnTo>
                    <a:cubicBezTo>
                      <a:pt x="1481959" y="932938"/>
                      <a:pt x="1452581" y="962317"/>
                      <a:pt x="1416339" y="962317"/>
                    </a:cubicBezTo>
                    <a:lnTo>
                      <a:pt x="65620" y="962317"/>
                    </a:lnTo>
                    <a:cubicBezTo>
                      <a:pt x="29379" y="962317"/>
                      <a:pt x="0" y="932938"/>
                      <a:pt x="0" y="896697"/>
                    </a:cubicBezTo>
                    <a:lnTo>
                      <a:pt x="0" y="65621"/>
                    </a:lnTo>
                    <a:cubicBezTo>
                      <a:pt x="0" y="29379"/>
                      <a:pt x="29379" y="0"/>
                      <a:pt x="65620" y="0"/>
                    </a:cubicBezTo>
                    <a:close/>
                  </a:path>
                </a:pathLst>
              </a:custGeom>
              <a:solidFill>
                <a:srgbClr val="0072C6"/>
              </a:solidFill>
              <a:ln w="9525" cap="flat" cmpd="sng" algn="ctr">
                <a:noFill/>
                <a:prstDash val="solid"/>
              </a:ln>
              <a:effectLst/>
            </p:spPr>
            <p:txBody>
              <a:bodyPr rot="0" spcFirstLastPara="0" vert="horz" wrap="square" lIns="91414" tIns="45706" rIns="45706" bIns="91414" numCol="1" spcCol="0" rtlCol="0" fromWordArt="0" anchor="b"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3748" eaLnBrk="1" fontAlgn="base" latinLnBrk="0" hangingPunct="1">
                  <a:lnSpc>
                    <a:spcPct val="100000"/>
                  </a:lnSpc>
                  <a:spcBef>
                    <a:spcPct val="0"/>
                  </a:spcBef>
                  <a:spcAft>
                    <a:spcPct val="0"/>
                  </a:spcAft>
                  <a:buClrTx/>
                  <a:buSzTx/>
                  <a:buFontTx/>
                  <a:buNone/>
                  <a:tabLst/>
                  <a:defRPr/>
                </a:pPr>
                <a:endParaRPr kumimoji="0" lang="en-US" sz="1398" b="0" i="0" u="none" strike="noStrike" kern="0" cap="none" spc="-50" normalizeH="0" baseline="0" noProof="0" dirty="0">
                  <a:ln>
                    <a:solidFill>
                      <a:srgbClr val="FFFFFF">
                        <a:alpha val="0"/>
                      </a:srgbClr>
                    </a:solidFill>
                  </a:ln>
                  <a:solidFill>
                    <a:srgbClr val="000000"/>
                  </a:solidFill>
                  <a:effectLst/>
                  <a:uLnTx/>
                  <a:uFillTx/>
                  <a:latin typeface="Segoe UI" charset="0"/>
                  <a:ea typeface="Segoe UI" pitchFamily="34" charset="0"/>
                  <a:cs typeface="Segoe UI" pitchFamily="34" charset="0"/>
                </a:endParaRPr>
              </a:p>
            </p:txBody>
          </p:sp>
          <p:sp>
            <p:nvSpPr>
              <p:cNvPr id="21" name="Freeform 20"/>
              <p:cNvSpPr>
                <a:spLocks noChangeAspect="1"/>
              </p:cNvSpPr>
              <p:nvPr/>
            </p:nvSpPr>
            <p:spPr bwMode="auto">
              <a:xfrm>
                <a:off x="2175733" y="1830095"/>
                <a:ext cx="1024225" cy="120185"/>
              </a:xfrm>
              <a:custGeom>
                <a:avLst/>
                <a:gdLst>
                  <a:gd name="connsiteX0" fmla="*/ 1126907 w 1484366"/>
                  <a:gd name="connsiteY0" fmla="*/ 92222 h 174178"/>
                  <a:gd name="connsiteX1" fmla="*/ 1126907 w 1484366"/>
                  <a:gd name="connsiteY1" fmla="*/ 100883 h 174178"/>
                  <a:gd name="connsiteX2" fmla="*/ 1184646 w 1484366"/>
                  <a:gd name="connsiteY2" fmla="*/ 100883 h 174178"/>
                  <a:gd name="connsiteX3" fmla="*/ 1184646 w 1484366"/>
                  <a:gd name="connsiteY3" fmla="*/ 92222 h 174178"/>
                  <a:gd name="connsiteX4" fmla="*/ 1229754 w 1484366"/>
                  <a:gd name="connsiteY4" fmla="*/ 51724 h 174178"/>
                  <a:gd name="connsiteX5" fmla="*/ 1276267 w 1484366"/>
                  <a:gd name="connsiteY5" fmla="*/ 51724 h 174178"/>
                  <a:gd name="connsiteX6" fmla="*/ 1276267 w 1484366"/>
                  <a:gd name="connsiteY6" fmla="*/ 98237 h 174178"/>
                  <a:gd name="connsiteX7" fmla="*/ 1229754 w 1484366"/>
                  <a:gd name="connsiteY7" fmla="*/ 98237 h 174178"/>
                  <a:gd name="connsiteX8" fmla="*/ 1224142 w 1484366"/>
                  <a:gd name="connsiteY8" fmla="*/ 46112 h 174178"/>
                  <a:gd name="connsiteX9" fmla="*/ 1224142 w 1484366"/>
                  <a:gd name="connsiteY9" fmla="*/ 103850 h 174178"/>
                  <a:gd name="connsiteX10" fmla="*/ 1281879 w 1484366"/>
                  <a:gd name="connsiteY10" fmla="*/ 103850 h 174178"/>
                  <a:gd name="connsiteX11" fmla="*/ 1281879 w 1484366"/>
                  <a:gd name="connsiteY11" fmla="*/ 46112 h 174178"/>
                  <a:gd name="connsiteX12" fmla="*/ 1335992 w 1484366"/>
                  <a:gd name="connsiteY12" fmla="*/ 45213 h 174178"/>
                  <a:gd name="connsiteX13" fmla="*/ 1328262 w 1484366"/>
                  <a:gd name="connsiteY13" fmla="*/ 54101 h 174178"/>
                  <a:gd name="connsiteX14" fmla="*/ 1352498 w 1484366"/>
                  <a:gd name="connsiteY14" fmla="*/ 75181 h 174178"/>
                  <a:gd name="connsiteX15" fmla="*/ 1328262 w 1484366"/>
                  <a:gd name="connsiteY15" fmla="*/ 96262 h 174178"/>
                  <a:gd name="connsiteX16" fmla="*/ 1335992 w 1484366"/>
                  <a:gd name="connsiteY16" fmla="*/ 105149 h 174178"/>
                  <a:gd name="connsiteX17" fmla="*/ 1361471 w 1484366"/>
                  <a:gd name="connsiteY17" fmla="*/ 82986 h 174178"/>
                  <a:gd name="connsiteX18" fmla="*/ 1386951 w 1484366"/>
                  <a:gd name="connsiteY18" fmla="*/ 105149 h 174178"/>
                  <a:gd name="connsiteX19" fmla="*/ 1394681 w 1484366"/>
                  <a:gd name="connsiteY19" fmla="*/ 96262 h 174178"/>
                  <a:gd name="connsiteX20" fmla="*/ 1370445 w 1484366"/>
                  <a:gd name="connsiteY20" fmla="*/ 75181 h 174178"/>
                  <a:gd name="connsiteX21" fmla="*/ 1394681 w 1484366"/>
                  <a:gd name="connsiteY21" fmla="*/ 54101 h 174178"/>
                  <a:gd name="connsiteX22" fmla="*/ 1386951 w 1484366"/>
                  <a:gd name="connsiteY22" fmla="*/ 45213 h 174178"/>
                  <a:gd name="connsiteX23" fmla="*/ 1361471 w 1484366"/>
                  <a:gd name="connsiteY23" fmla="*/ 67375 h 174178"/>
                  <a:gd name="connsiteX24" fmla="*/ 63432 w 1484366"/>
                  <a:gd name="connsiteY24" fmla="*/ 0 h 174178"/>
                  <a:gd name="connsiteX25" fmla="*/ 83802 w 1484366"/>
                  <a:gd name="connsiteY25" fmla="*/ 0 h 174178"/>
                  <a:gd name="connsiteX26" fmla="*/ 1420934 w 1484366"/>
                  <a:gd name="connsiteY26" fmla="*/ 0 h 174178"/>
                  <a:gd name="connsiteX27" fmla="*/ 1484366 w 1484366"/>
                  <a:gd name="connsiteY27" fmla="*/ 63432 h 174178"/>
                  <a:gd name="connsiteX28" fmla="*/ 1484366 w 1484366"/>
                  <a:gd name="connsiteY28" fmla="*/ 150684 h 174178"/>
                  <a:gd name="connsiteX29" fmla="*/ 1479753 w 1484366"/>
                  <a:gd name="connsiteY29" fmla="*/ 174178 h 174178"/>
                  <a:gd name="connsiteX30" fmla="*/ 1430558 w 1484366"/>
                  <a:gd name="connsiteY30" fmla="*/ 149160 h 174178"/>
                  <a:gd name="connsiteX31" fmla="*/ 49548 w 1484366"/>
                  <a:gd name="connsiteY31" fmla="*/ 149661 h 174178"/>
                  <a:gd name="connsiteX32" fmla="*/ 1505 w 1484366"/>
                  <a:gd name="connsiteY32" fmla="*/ 161689 h 174178"/>
                  <a:gd name="connsiteX33" fmla="*/ 0 w 1484366"/>
                  <a:gd name="connsiteY33" fmla="*/ 63432 h 174178"/>
                  <a:gd name="connsiteX34" fmla="*/ 1289 w 1484366"/>
                  <a:gd name="connsiteY34" fmla="*/ 50648 h 174178"/>
                  <a:gd name="connsiteX35" fmla="*/ 4985 w 1484366"/>
                  <a:gd name="connsiteY35" fmla="*/ 38742 h 174178"/>
                  <a:gd name="connsiteX36" fmla="*/ 18580 w 1484366"/>
                  <a:gd name="connsiteY36" fmla="*/ 18578 h 174178"/>
                  <a:gd name="connsiteX37" fmla="*/ 38741 w 1484366"/>
                  <a:gd name="connsiteY37" fmla="*/ 4985 h 174178"/>
                  <a:gd name="connsiteX38" fmla="*/ 50648 w 1484366"/>
                  <a:gd name="connsiteY38" fmla="*/ 1289 h 174178"/>
                  <a:gd name="connsiteX39" fmla="*/ 63432 w 1484366"/>
                  <a:gd name="connsiteY39" fmla="*/ 0 h 17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84366" h="174178">
                    <a:moveTo>
                      <a:pt x="1126907" y="92222"/>
                    </a:moveTo>
                    <a:lnTo>
                      <a:pt x="1126907" y="100883"/>
                    </a:lnTo>
                    <a:lnTo>
                      <a:pt x="1184646" y="100883"/>
                    </a:lnTo>
                    <a:lnTo>
                      <a:pt x="1184646" y="92222"/>
                    </a:lnTo>
                    <a:close/>
                    <a:moveTo>
                      <a:pt x="1229754" y="51724"/>
                    </a:moveTo>
                    <a:lnTo>
                      <a:pt x="1276267" y="51724"/>
                    </a:lnTo>
                    <a:lnTo>
                      <a:pt x="1276267" y="98237"/>
                    </a:lnTo>
                    <a:lnTo>
                      <a:pt x="1229754" y="98237"/>
                    </a:lnTo>
                    <a:close/>
                    <a:moveTo>
                      <a:pt x="1224142" y="46112"/>
                    </a:moveTo>
                    <a:lnTo>
                      <a:pt x="1224142" y="103850"/>
                    </a:lnTo>
                    <a:lnTo>
                      <a:pt x="1281879" y="103850"/>
                    </a:lnTo>
                    <a:lnTo>
                      <a:pt x="1281879" y="46112"/>
                    </a:lnTo>
                    <a:close/>
                    <a:moveTo>
                      <a:pt x="1335992" y="45213"/>
                    </a:moveTo>
                    <a:lnTo>
                      <a:pt x="1328262" y="54101"/>
                    </a:lnTo>
                    <a:lnTo>
                      <a:pt x="1352498" y="75181"/>
                    </a:lnTo>
                    <a:lnTo>
                      <a:pt x="1328262" y="96262"/>
                    </a:lnTo>
                    <a:lnTo>
                      <a:pt x="1335992" y="105149"/>
                    </a:lnTo>
                    <a:lnTo>
                      <a:pt x="1361471" y="82986"/>
                    </a:lnTo>
                    <a:lnTo>
                      <a:pt x="1386951" y="105149"/>
                    </a:lnTo>
                    <a:lnTo>
                      <a:pt x="1394681" y="96262"/>
                    </a:lnTo>
                    <a:lnTo>
                      <a:pt x="1370445" y="75181"/>
                    </a:lnTo>
                    <a:lnTo>
                      <a:pt x="1394681" y="54101"/>
                    </a:lnTo>
                    <a:lnTo>
                      <a:pt x="1386951" y="45213"/>
                    </a:lnTo>
                    <a:lnTo>
                      <a:pt x="1361471" y="67375"/>
                    </a:lnTo>
                    <a:close/>
                    <a:moveTo>
                      <a:pt x="63432" y="0"/>
                    </a:moveTo>
                    <a:lnTo>
                      <a:pt x="83802" y="0"/>
                    </a:lnTo>
                    <a:lnTo>
                      <a:pt x="1420934" y="0"/>
                    </a:lnTo>
                    <a:cubicBezTo>
                      <a:pt x="1455967" y="0"/>
                      <a:pt x="1484366" y="28399"/>
                      <a:pt x="1484366" y="63432"/>
                    </a:cubicBezTo>
                    <a:lnTo>
                      <a:pt x="1484366" y="150684"/>
                    </a:lnTo>
                    <a:cubicBezTo>
                      <a:pt x="1484366" y="159000"/>
                      <a:pt x="1482766" y="166943"/>
                      <a:pt x="1479753" y="174178"/>
                    </a:cubicBezTo>
                    <a:cubicBezTo>
                      <a:pt x="1468946" y="158703"/>
                      <a:pt x="1450867" y="149160"/>
                      <a:pt x="1430558" y="149160"/>
                    </a:cubicBezTo>
                    <a:lnTo>
                      <a:pt x="49548" y="149661"/>
                    </a:lnTo>
                    <a:cubicBezTo>
                      <a:pt x="33534" y="148156"/>
                      <a:pt x="13509" y="150663"/>
                      <a:pt x="1505" y="161689"/>
                    </a:cubicBezTo>
                    <a:cubicBezTo>
                      <a:pt x="1002" y="128937"/>
                      <a:pt x="501" y="96184"/>
                      <a:pt x="0" y="63432"/>
                    </a:cubicBezTo>
                    <a:cubicBezTo>
                      <a:pt x="0" y="59053"/>
                      <a:pt x="444" y="54777"/>
                      <a:pt x="1289" y="50648"/>
                    </a:cubicBezTo>
                    <a:cubicBezTo>
                      <a:pt x="2135" y="46519"/>
                      <a:pt x="3380" y="42536"/>
                      <a:pt x="4985" y="38742"/>
                    </a:cubicBezTo>
                    <a:cubicBezTo>
                      <a:pt x="8195" y="31153"/>
                      <a:pt x="12839" y="24319"/>
                      <a:pt x="18580" y="18578"/>
                    </a:cubicBezTo>
                    <a:cubicBezTo>
                      <a:pt x="24319" y="12839"/>
                      <a:pt x="31152" y="8195"/>
                      <a:pt x="38741" y="4985"/>
                    </a:cubicBezTo>
                    <a:cubicBezTo>
                      <a:pt x="42536" y="3380"/>
                      <a:pt x="46519" y="2133"/>
                      <a:pt x="50648" y="1289"/>
                    </a:cubicBezTo>
                    <a:cubicBezTo>
                      <a:pt x="54778" y="444"/>
                      <a:pt x="59053" y="0"/>
                      <a:pt x="63432" y="0"/>
                    </a:cubicBezTo>
                    <a:close/>
                  </a:path>
                </a:pathLst>
              </a:custGeom>
              <a:solidFill>
                <a:srgbClr val="0072C6">
                  <a:lumMod val="50000"/>
                </a:srgbClr>
              </a:solidFill>
              <a:ln w="9525" cap="flat" cmpd="sng" algn="ctr">
                <a:noFill/>
                <a:prstDash val="solid"/>
              </a:ln>
              <a:effectLst/>
            </p:spPr>
            <p:txBody>
              <a:bodyPr rot="0" spcFirstLastPara="0" vert="horz" wrap="square" lIns="91414" tIns="45706" rIns="45706" bIns="91414" numCol="1" spcCol="0" rtlCol="0" fromWordArt="0" anchor="b"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3748" eaLnBrk="1" fontAlgn="base" latinLnBrk="0" hangingPunct="1">
                  <a:lnSpc>
                    <a:spcPct val="100000"/>
                  </a:lnSpc>
                  <a:spcBef>
                    <a:spcPct val="0"/>
                  </a:spcBef>
                  <a:spcAft>
                    <a:spcPct val="0"/>
                  </a:spcAft>
                  <a:buClrTx/>
                  <a:buSzTx/>
                  <a:buFontTx/>
                  <a:buNone/>
                  <a:tabLst/>
                  <a:defRPr/>
                </a:pPr>
                <a:endParaRPr kumimoji="0" lang="en-US" sz="1398" b="0" i="0" u="none" strike="noStrike" kern="0" cap="none" spc="-50" normalizeH="0" baseline="0" noProof="0" dirty="0">
                  <a:ln>
                    <a:solidFill>
                      <a:srgbClr val="FFFFFF">
                        <a:alpha val="0"/>
                      </a:srgbClr>
                    </a:solidFill>
                  </a:ln>
                  <a:solidFill>
                    <a:srgbClr val="000000"/>
                  </a:solidFill>
                  <a:effectLst/>
                  <a:uLnTx/>
                  <a:uFillTx/>
                  <a:latin typeface="Segoe UI" charset="0"/>
                  <a:ea typeface="Segoe UI" pitchFamily="34" charset="0"/>
                  <a:cs typeface="Segoe UI" pitchFamily="34" charset="0"/>
                </a:endParaRPr>
              </a:p>
            </p:txBody>
          </p:sp>
        </p:grpSp>
        <p:sp>
          <p:nvSpPr>
            <p:cNvPr id="19" name="TextBox 39"/>
            <p:cNvSpPr txBox="1"/>
            <p:nvPr/>
          </p:nvSpPr>
          <p:spPr>
            <a:xfrm>
              <a:off x="2004774" y="1619608"/>
              <a:ext cx="1367368" cy="197628"/>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31505" fontAlgn="base">
                <a:lnSpc>
                  <a:spcPct val="90000"/>
                </a:lnSpc>
                <a:spcBef>
                  <a:spcPct val="0"/>
                </a:spcBef>
                <a:spcAft>
                  <a:spcPts val="600"/>
                </a:spcAft>
              </a:pPr>
              <a:r>
                <a:rPr lang="en-US" sz="1399" dirty="0" smtClean="0">
                  <a:solidFill>
                    <a:srgbClr val="505050"/>
                  </a:solidFill>
                  <a:latin typeface="Segoe UI Semibold" panose="020B0702040204020203" pitchFamily="34" charset="0"/>
                  <a:ea typeface="MS PGothic" charset="0"/>
                  <a:cs typeface="Segoe UI Semibold" panose="020B0702040204020203" pitchFamily="34" charset="0"/>
                </a:rPr>
                <a:t>Security Policy</a:t>
              </a:r>
              <a:endParaRPr lang="en-US" sz="1399" dirty="0">
                <a:solidFill>
                  <a:srgbClr val="505050"/>
                </a:solidFill>
                <a:latin typeface="Segoe UI Semibold" panose="020B0702040204020203" pitchFamily="34" charset="0"/>
                <a:ea typeface="MS PGothic" charset="0"/>
                <a:cs typeface="Segoe UI Semibold" panose="020B0702040204020203" pitchFamily="34" charset="0"/>
              </a:endParaRPr>
            </a:p>
          </p:txBody>
        </p:sp>
      </p:grpSp>
      <p:cxnSp>
        <p:nvCxnSpPr>
          <p:cNvPr id="5" name="Straight Arrow Connector 4"/>
          <p:cNvCxnSpPr/>
          <p:nvPr/>
        </p:nvCxnSpPr>
        <p:spPr>
          <a:xfrm>
            <a:off x="7055856" y="3014975"/>
            <a:ext cx="982775" cy="828"/>
          </a:xfrm>
          <a:prstGeom prst="straightConnector1">
            <a:avLst/>
          </a:prstGeom>
          <a:ln w="38100">
            <a:solidFill>
              <a:schemeClr val="tx1"/>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16" idx="1"/>
            <a:endCxn id="35" idx="3"/>
          </p:cNvCxnSpPr>
          <p:nvPr/>
        </p:nvCxnSpPr>
        <p:spPr>
          <a:xfrm flipH="1">
            <a:off x="1861061" y="4649868"/>
            <a:ext cx="1109876" cy="6927"/>
          </a:xfrm>
          <a:prstGeom prst="straightConnector1">
            <a:avLst/>
          </a:prstGeom>
          <a:ln w="38100">
            <a:solidFill>
              <a:schemeClr val="tx1"/>
            </a:solidFill>
            <a:headEnd type="triangle" w="med" len="med"/>
            <a:tailEnd type="none"/>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2970937" y="4352283"/>
            <a:ext cx="3181648" cy="595169"/>
            <a:chOff x="1582953" y="2394460"/>
            <a:chExt cx="3910630" cy="988732"/>
          </a:xfrm>
        </p:grpSpPr>
        <p:sp>
          <p:nvSpPr>
            <p:cNvPr id="16" name="Rectangle 15"/>
            <p:cNvSpPr/>
            <p:nvPr/>
          </p:nvSpPr>
          <p:spPr bwMode="auto">
            <a:xfrm>
              <a:off x="1582953" y="2394460"/>
              <a:ext cx="3910630" cy="988732"/>
            </a:xfrm>
            <a:prstGeom prst="rect">
              <a:avLst/>
            </a:prstGeom>
            <a:solidFill>
              <a:schemeClr val="bg1"/>
            </a:solidFill>
            <a:ln w="15875">
              <a:solidFill>
                <a:srgbClr val="C00000"/>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54" tIns="146283" rIns="182854" bIns="146283"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342834" indent="-342834" algn="ctr" defTabSz="932293" fontAlgn="base">
                <a:lnSpc>
                  <a:spcPct val="90000"/>
                </a:lnSpc>
                <a:spcBef>
                  <a:spcPct val="0"/>
                </a:spcBef>
                <a:spcAft>
                  <a:spcPct val="0"/>
                </a:spcAft>
                <a:buFont typeface="Wingdings 3" panose="05040102010807070707" pitchFamily="18" charset="2"/>
                <a:buChar char="Æ"/>
              </a:pPr>
              <a:endParaRPr lang="en-US" sz="2000" b="1" dirty="0" err="1">
                <a:solidFill>
                  <a:srgbClr val="FFFFFF"/>
                </a:solidFill>
                <a:latin typeface="Segoe UI Light"/>
                <a:ea typeface="Segoe UI" pitchFamily="34" charset="0"/>
                <a:cs typeface="Segoe UI" pitchFamily="34" charset="0"/>
              </a:endParaRPr>
            </a:p>
          </p:txBody>
        </p:sp>
        <p:sp>
          <p:nvSpPr>
            <p:cNvPr id="17" name="TextBox 49"/>
            <p:cNvSpPr txBox="1"/>
            <p:nvPr/>
          </p:nvSpPr>
          <p:spPr>
            <a:xfrm>
              <a:off x="1605897" y="2436530"/>
              <a:ext cx="2600176" cy="868781"/>
            </a:xfrm>
            <a:prstGeom prst="rect">
              <a:avLst/>
            </a:prstGeom>
            <a:noFill/>
            <a:ln w="38100">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1684" fontAlgn="base">
                <a:spcBef>
                  <a:spcPct val="0"/>
                </a:spcBef>
                <a:spcAft>
                  <a:spcPct val="0"/>
                </a:spcAft>
              </a:pPr>
              <a:r>
                <a:rPr lang="en-US" sz="1399" b="1" dirty="0">
                  <a:solidFill>
                    <a:srgbClr val="494949"/>
                  </a:solidFill>
                </a:rPr>
                <a:t>SELECT </a:t>
              </a:r>
              <a:r>
                <a:rPr lang="en-US" sz="1399" b="1" dirty="0" smtClean="0">
                  <a:solidFill>
                    <a:srgbClr val="494949"/>
                  </a:solidFill>
                </a:rPr>
                <a:t>*</a:t>
              </a:r>
            </a:p>
            <a:p>
              <a:pPr defTabSz="931684" fontAlgn="base">
                <a:spcBef>
                  <a:spcPct val="0"/>
                </a:spcBef>
                <a:spcAft>
                  <a:spcPct val="0"/>
                </a:spcAft>
              </a:pPr>
              <a:r>
                <a:rPr lang="en-US" sz="1399" b="1" dirty="0" smtClean="0">
                  <a:solidFill>
                    <a:srgbClr val="494949"/>
                  </a:solidFill>
                </a:rPr>
                <a:t>FROM </a:t>
              </a:r>
              <a:r>
                <a:rPr lang="en-US" sz="1399" b="1" dirty="0" err="1">
                  <a:solidFill>
                    <a:srgbClr val="494949"/>
                  </a:solidFill>
                </a:rPr>
                <a:t>DimCustomer</a:t>
              </a:r>
              <a:endParaRPr lang="en-US" sz="1399" b="1" dirty="0">
                <a:solidFill>
                  <a:srgbClr val="494949"/>
                </a:solidFill>
              </a:endParaRPr>
            </a:p>
          </p:txBody>
        </p:sp>
      </p:grpSp>
      <p:grpSp>
        <p:nvGrpSpPr>
          <p:cNvPr id="8" name="Group 7"/>
          <p:cNvGrpSpPr/>
          <p:nvPr/>
        </p:nvGrpSpPr>
        <p:grpSpPr>
          <a:xfrm>
            <a:off x="2970937" y="5090270"/>
            <a:ext cx="3170347" cy="831040"/>
            <a:chOff x="1582953" y="2394460"/>
            <a:chExt cx="3899368" cy="988732"/>
          </a:xfrm>
        </p:grpSpPr>
        <p:sp>
          <p:nvSpPr>
            <p:cNvPr id="14" name="Rectangle 13"/>
            <p:cNvSpPr/>
            <p:nvPr/>
          </p:nvSpPr>
          <p:spPr bwMode="auto">
            <a:xfrm>
              <a:off x="1582953" y="2394460"/>
              <a:ext cx="3899368" cy="988732"/>
            </a:xfrm>
            <a:prstGeom prst="rect">
              <a:avLst/>
            </a:prstGeom>
            <a:solidFill>
              <a:schemeClr val="bg1"/>
            </a:solidFill>
            <a:ln w="15875">
              <a:solidFill>
                <a:srgbClr val="C00000"/>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54" tIns="146283" rIns="182854" bIns="146283"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342834" indent="-342834" algn="ctr" defTabSz="932293" fontAlgn="base">
                <a:lnSpc>
                  <a:spcPct val="90000"/>
                </a:lnSpc>
                <a:spcBef>
                  <a:spcPct val="0"/>
                </a:spcBef>
                <a:spcAft>
                  <a:spcPct val="0"/>
                </a:spcAft>
                <a:buFont typeface="Wingdings 3" panose="05040102010807070707" pitchFamily="18" charset="2"/>
                <a:buChar char="Æ"/>
              </a:pPr>
              <a:endParaRPr lang="en-US" sz="2000" b="1" dirty="0" err="1">
                <a:solidFill>
                  <a:srgbClr val="FFFFFF"/>
                </a:solidFill>
                <a:latin typeface="Segoe UI Light"/>
                <a:ea typeface="Segoe UI" pitchFamily="34" charset="0"/>
                <a:cs typeface="Segoe UI" pitchFamily="34" charset="0"/>
              </a:endParaRPr>
            </a:p>
          </p:txBody>
        </p:sp>
        <p:sp>
          <p:nvSpPr>
            <p:cNvPr id="15" name="TextBox 53"/>
            <p:cNvSpPr txBox="1"/>
            <p:nvPr/>
          </p:nvSpPr>
          <p:spPr>
            <a:xfrm>
              <a:off x="1605896" y="2436528"/>
              <a:ext cx="3876214" cy="878522"/>
            </a:xfrm>
            <a:prstGeom prst="rect">
              <a:avLst/>
            </a:prstGeom>
            <a:noFill/>
            <a:ln w="38100">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1684" fontAlgn="base">
                <a:spcBef>
                  <a:spcPct val="0"/>
                </a:spcBef>
                <a:spcAft>
                  <a:spcPct val="0"/>
                </a:spcAft>
              </a:pPr>
              <a:r>
                <a:rPr lang="en-US" sz="1399" b="1" dirty="0">
                  <a:solidFill>
                    <a:srgbClr val="494949"/>
                  </a:solidFill>
                </a:rPr>
                <a:t>SELECT </a:t>
              </a:r>
              <a:r>
                <a:rPr lang="en-US" sz="1399" b="1" dirty="0" smtClean="0">
                  <a:solidFill>
                    <a:srgbClr val="494949"/>
                  </a:solidFill>
                </a:rPr>
                <a:t>*</a:t>
              </a:r>
            </a:p>
            <a:p>
              <a:pPr defTabSz="931684" fontAlgn="base">
                <a:spcBef>
                  <a:spcPct val="0"/>
                </a:spcBef>
                <a:spcAft>
                  <a:spcPct val="0"/>
                </a:spcAft>
              </a:pPr>
              <a:r>
                <a:rPr lang="en-US" sz="1399" b="1" dirty="0" smtClean="0">
                  <a:solidFill>
                    <a:srgbClr val="494949"/>
                  </a:solidFill>
                </a:rPr>
                <a:t>FROM </a:t>
              </a:r>
              <a:r>
                <a:rPr lang="en-US" sz="1399" b="1" dirty="0" err="1">
                  <a:solidFill>
                    <a:srgbClr val="494949"/>
                  </a:solidFill>
                </a:rPr>
                <a:t>DimCustomer</a:t>
              </a:r>
              <a:endParaRPr lang="en-US" sz="1399" b="1" dirty="0">
                <a:solidFill>
                  <a:srgbClr val="494949"/>
                </a:solidFill>
              </a:endParaRPr>
            </a:p>
            <a:p>
              <a:pPr defTabSz="931684" fontAlgn="base">
                <a:spcBef>
                  <a:spcPct val="0"/>
                </a:spcBef>
                <a:spcAft>
                  <a:spcPct val="0"/>
                </a:spcAft>
              </a:pPr>
              <a:r>
                <a:rPr lang="en-US" sz="1399" b="1" dirty="0" smtClean="0">
                  <a:solidFill>
                    <a:srgbClr val="CC0000"/>
                  </a:solidFill>
                </a:rPr>
                <a:t>APPLY </a:t>
              </a:r>
              <a:r>
                <a:rPr lang="en-US" sz="1400" dirty="0" err="1"/>
                <a:t>GeographyAccessPredicate</a:t>
              </a:r>
              <a:r>
                <a:rPr lang="en-US" sz="1399" b="1" dirty="0" smtClean="0">
                  <a:solidFill>
                    <a:srgbClr val="CC0000"/>
                  </a:solidFill>
                </a:rPr>
                <a:t>()</a:t>
              </a:r>
              <a:endParaRPr lang="en-US" sz="1399" b="1" dirty="0">
                <a:solidFill>
                  <a:srgbClr val="CC0000"/>
                </a:solidFill>
              </a:endParaRPr>
            </a:p>
          </p:txBody>
        </p:sp>
      </p:grpSp>
      <p:sp>
        <p:nvSpPr>
          <p:cNvPr id="9" name="Rectangle 8"/>
          <p:cNvSpPr/>
          <p:nvPr/>
        </p:nvSpPr>
        <p:spPr>
          <a:xfrm>
            <a:off x="1768910" y="2411551"/>
            <a:ext cx="3358728" cy="1215058"/>
          </a:xfrm>
          <a:prstGeom prst="rect">
            <a:avLst/>
          </a:prstGeom>
          <a:noFill/>
          <a:ln w="38100">
            <a:solidFill>
              <a:schemeClr val="accent5">
                <a:lumMod val="60000"/>
                <a:lumOff val="4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p:cNvSpPr/>
          <p:nvPr/>
        </p:nvSpPr>
        <p:spPr>
          <a:xfrm>
            <a:off x="1767460" y="2714577"/>
            <a:ext cx="3360178" cy="296189"/>
          </a:xfrm>
          <a:prstGeom prst="rect">
            <a:avLst/>
          </a:prstGeom>
          <a:noFill/>
          <a:ln w="38100">
            <a:solidFill>
              <a:schemeClr val="accent5">
                <a:lumMod val="60000"/>
                <a:lumOff val="4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 name="Bent Arrow 10"/>
          <p:cNvSpPr/>
          <p:nvPr/>
        </p:nvSpPr>
        <p:spPr>
          <a:xfrm rot="16200000" flipH="1">
            <a:off x="824458" y="3216620"/>
            <a:ext cx="1374326" cy="511678"/>
          </a:xfrm>
          <a:prstGeom prst="bentArrow">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2" name="Bent Arrow 11"/>
          <p:cNvSpPr/>
          <p:nvPr/>
        </p:nvSpPr>
        <p:spPr>
          <a:xfrm flipH="1" flipV="1">
            <a:off x="6141284" y="3468160"/>
            <a:ext cx="511534" cy="2140217"/>
          </a:xfrm>
          <a:prstGeom prst="bentArrow">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cxnSp>
        <p:nvCxnSpPr>
          <p:cNvPr id="13" name="Straight Arrow Connector 12"/>
          <p:cNvCxnSpPr>
            <a:stCxn id="9" idx="3"/>
          </p:cNvCxnSpPr>
          <p:nvPr/>
        </p:nvCxnSpPr>
        <p:spPr>
          <a:xfrm>
            <a:off x="5127638" y="3019080"/>
            <a:ext cx="897355" cy="0"/>
          </a:xfrm>
          <a:prstGeom prst="straightConnector1">
            <a:avLst/>
          </a:prstGeom>
          <a:ln w="38100">
            <a:solidFill>
              <a:schemeClr val="tx1"/>
            </a:solidFill>
            <a:headEnd type="triangle" w="med" len="med"/>
            <a:tailEnd type="non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7929348" y="2404959"/>
            <a:ext cx="1367368" cy="1378641"/>
            <a:chOff x="295370" y="3156399"/>
            <a:chExt cx="1367368" cy="1378641"/>
          </a:xfrm>
        </p:grpSpPr>
        <p:pic>
          <p:nvPicPr>
            <p:cNvPr id="44" name="Picture 43"/>
            <p:cNvPicPr>
              <a:picLocks noChangeAspect="1"/>
            </p:cNvPicPr>
            <p:nvPr/>
          </p:nvPicPr>
          <p:blipFill>
            <a:blip r:embed="rId4"/>
            <a:stretch>
              <a:fillRect/>
            </a:stretch>
          </p:blipFill>
          <p:spPr>
            <a:xfrm>
              <a:off x="449533" y="3156399"/>
              <a:ext cx="1059043" cy="980556"/>
            </a:xfrm>
            <a:prstGeom prst="rect">
              <a:avLst/>
            </a:prstGeom>
          </p:spPr>
        </p:pic>
        <p:sp>
          <p:nvSpPr>
            <p:cNvPr id="45" name="TextBox 36"/>
            <p:cNvSpPr txBox="1"/>
            <p:nvPr/>
          </p:nvSpPr>
          <p:spPr>
            <a:xfrm>
              <a:off x="295370" y="4147242"/>
              <a:ext cx="1367368" cy="387798"/>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31505" fontAlgn="base">
                <a:lnSpc>
                  <a:spcPct val="90000"/>
                </a:lnSpc>
                <a:spcBef>
                  <a:spcPct val="0"/>
                </a:spcBef>
                <a:spcAft>
                  <a:spcPts val="600"/>
                </a:spcAft>
              </a:pPr>
              <a:r>
                <a:rPr lang="en-US" sz="1400" kern="0" dirty="0">
                  <a:solidFill>
                    <a:srgbClr val="2C2C2C"/>
                  </a:solidFill>
                  <a:latin typeface="Segoe UI" charset="0"/>
                  <a:ea typeface="MS PGothic" charset="0"/>
                </a:rPr>
                <a:t>Policy Manager / </a:t>
              </a:r>
              <a:r>
                <a:rPr lang="en-US" sz="1400" kern="0" dirty="0" smtClean="0">
                  <a:solidFill>
                    <a:srgbClr val="2C2C2C"/>
                  </a:solidFill>
                  <a:latin typeface="Segoe UI" charset="0"/>
                  <a:ea typeface="MS PGothic" charset="0"/>
                </a:rPr>
                <a:t>DBA</a:t>
              </a:r>
              <a:endParaRPr lang="en-US" sz="1399" dirty="0">
                <a:solidFill>
                  <a:srgbClr val="505050"/>
                </a:solidFill>
                <a:latin typeface="Segoe UI Semibold" panose="020B0702040204020203" pitchFamily="34" charset="0"/>
                <a:ea typeface="MS PGothic" charset="0"/>
                <a:cs typeface="Segoe UI Semibold" panose="020B0702040204020203" pitchFamily="34" charset="0"/>
              </a:endParaRPr>
            </a:p>
          </p:txBody>
        </p:sp>
      </p:grpSp>
      <p:sp>
        <p:nvSpPr>
          <p:cNvPr id="46" name="Title 1"/>
          <p:cNvSpPr txBox="1">
            <a:spLocks/>
          </p:cNvSpPr>
          <p:nvPr/>
        </p:nvSpPr>
        <p:spPr>
          <a:xfrm>
            <a:off x="-204130" y="345764"/>
            <a:ext cx="9905998" cy="7837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4000" b="1" dirty="0">
                <a:solidFill>
                  <a:srgbClr val="002060"/>
                </a:solidFill>
                <a:latin typeface="Segoe UI" panose="020B0502040204020203" pitchFamily="34" charset="0"/>
                <a:cs typeface="Segoe UI" panose="020B0502040204020203" pitchFamily="34" charset="0"/>
              </a:rPr>
              <a:t>SQL Server 2016 - Row-Level Security</a:t>
            </a:r>
          </a:p>
        </p:txBody>
      </p:sp>
    </p:spTree>
    <p:extLst>
      <p:ext uri="{BB962C8B-B14F-4D97-AF65-F5344CB8AC3E}">
        <p14:creationId xmlns:p14="http://schemas.microsoft.com/office/powerpoint/2010/main" val="12312034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5064" y="461554"/>
            <a:ext cx="11124662" cy="4401205"/>
          </a:xfrm>
          <a:prstGeom prst="rect">
            <a:avLst/>
          </a:prstGeom>
        </p:spPr>
        <p:txBody>
          <a:bodyPr wrap="square">
            <a:spAutoFit/>
          </a:bodyPr>
          <a:lstStyle/>
          <a:p>
            <a:r>
              <a:rPr lang="en-AU" sz="4000" b="1" dirty="0">
                <a:solidFill>
                  <a:srgbClr val="002060"/>
                </a:solidFill>
                <a:latin typeface="Segoe UI" panose="020B0502040204020203" pitchFamily="34" charset="0"/>
                <a:cs typeface="Segoe UI" panose="020B0502040204020203" pitchFamily="34" charset="0"/>
              </a:rPr>
              <a:t>DEMO </a:t>
            </a:r>
            <a:r>
              <a:rPr lang="en-AU" sz="4000" b="1" dirty="0" smtClean="0">
                <a:solidFill>
                  <a:srgbClr val="002060"/>
                </a:solidFill>
                <a:latin typeface="Segoe UI" panose="020B0502040204020203" pitchFamily="34" charset="0"/>
                <a:cs typeface="Segoe UI" panose="020B0502040204020203" pitchFamily="34" charset="0"/>
              </a:rPr>
              <a:t>2.1: </a:t>
            </a:r>
          </a:p>
          <a:p>
            <a:r>
              <a:rPr lang="en-AU" sz="4000" b="1" dirty="0">
                <a:solidFill>
                  <a:srgbClr val="002060"/>
                </a:solidFill>
                <a:latin typeface="Segoe UI" panose="020B0502040204020203" pitchFamily="34" charset="0"/>
                <a:cs typeface="Segoe UI" panose="020B0502040204020203" pitchFamily="34" charset="0"/>
              </a:rPr>
              <a:t>SQL Server 2016 On Premise with Row-Level Security with Active Directory.</a:t>
            </a:r>
            <a:endParaRPr lang="en-US" sz="4000" b="1" dirty="0">
              <a:solidFill>
                <a:srgbClr val="002060"/>
              </a:solidFill>
              <a:latin typeface="Segoe UI" panose="020B0502040204020203" pitchFamily="34" charset="0"/>
              <a:cs typeface="Segoe UI" panose="020B0502040204020203" pitchFamily="34" charset="0"/>
            </a:endParaRPr>
          </a:p>
          <a:p>
            <a:endParaRPr lang="en-AU" sz="4000" b="1" dirty="0" smtClean="0">
              <a:solidFill>
                <a:srgbClr val="002060"/>
              </a:solidFill>
              <a:latin typeface="Segoe UI" panose="020B0502040204020203" pitchFamily="34" charset="0"/>
              <a:cs typeface="Segoe UI" panose="020B0502040204020203" pitchFamily="34" charset="0"/>
            </a:endParaRPr>
          </a:p>
          <a:p>
            <a:endParaRPr lang="en-AU" sz="4000" b="1" dirty="0" smtClean="0">
              <a:solidFill>
                <a:srgbClr val="002060"/>
              </a:solidFill>
              <a:latin typeface="Segoe UI" panose="020B0502040204020203" pitchFamily="34" charset="0"/>
              <a:cs typeface="Segoe UI" panose="020B0502040204020203" pitchFamily="34" charset="0"/>
            </a:endParaRPr>
          </a:p>
          <a:p>
            <a:endParaRPr lang="en-AU" sz="4000" b="1" dirty="0" smtClean="0">
              <a:solidFill>
                <a:srgbClr val="002060"/>
              </a:solidFill>
              <a:latin typeface="Segoe UI" panose="020B0502040204020203" pitchFamily="34" charset="0"/>
              <a:cs typeface="Segoe UI" panose="020B0502040204020203" pitchFamily="34" charset="0"/>
            </a:endParaRPr>
          </a:p>
          <a:p>
            <a:endParaRPr lang="en-US" sz="4000" dirty="0"/>
          </a:p>
        </p:txBody>
      </p:sp>
    </p:spTree>
    <p:extLst>
      <p:ext uri="{BB962C8B-B14F-4D97-AF65-F5344CB8AC3E}">
        <p14:creationId xmlns:p14="http://schemas.microsoft.com/office/powerpoint/2010/main" val="40340413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0987958" cy="1323439"/>
          </a:xfrm>
          <a:prstGeom prst="rect">
            <a:avLst/>
          </a:prstGeom>
        </p:spPr>
        <p:txBody>
          <a:bodyPr wrap="square">
            <a:spAutoFit/>
          </a:bodyPr>
          <a:lstStyle/>
          <a:p>
            <a:r>
              <a:rPr lang="en-AU" sz="4000" b="1" dirty="0" smtClean="0">
                <a:solidFill>
                  <a:srgbClr val="002060"/>
                </a:solidFill>
                <a:latin typeface="Segoe UI" panose="020B0502040204020203" pitchFamily="34" charset="0"/>
                <a:cs typeface="Segoe UI" panose="020B0502040204020203" pitchFamily="34" charset="0"/>
              </a:rPr>
              <a:t>SSAS 2016 Tabular - Row-Level Security with Active Directory – On Premise.</a:t>
            </a:r>
            <a:endParaRPr lang="en-US" sz="4000" dirty="0"/>
          </a:p>
        </p:txBody>
      </p:sp>
      <p:pic>
        <p:nvPicPr>
          <p:cNvPr id="5" name="Picture 4"/>
          <p:cNvPicPr>
            <a:picLocks noChangeAspect="1"/>
          </p:cNvPicPr>
          <p:nvPr/>
        </p:nvPicPr>
        <p:blipFill>
          <a:blip r:embed="rId2"/>
          <a:stretch>
            <a:fillRect/>
          </a:stretch>
        </p:blipFill>
        <p:spPr>
          <a:xfrm>
            <a:off x="97663" y="1470377"/>
            <a:ext cx="5934075" cy="5324475"/>
          </a:xfrm>
          <a:prstGeom prst="rect">
            <a:avLst/>
          </a:prstGeom>
        </p:spPr>
      </p:pic>
      <p:pic>
        <p:nvPicPr>
          <p:cNvPr id="6" name="Picture 5"/>
          <p:cNvPicPr>
            <a:picLocks noChangeAspect="1"/>
          </p:cNvPicPr>
          <p:nvPr/>
        </p:nvPicPr>
        <p:blipFill>
          <a:blip r:embed="rId3"/>
          <a:stretch>
            <a:fillRect/>
          </a:stretch>
        </p:blipFill>
        <p:spPr>
          <a:xfrm>
            <a:off x="6139972" y="1470377"/>
            <a:ext cx="5924550" cy="5324475"/>
          </a:xfrm>
          <a:prstGeom prst="rect">
            <a:avLst/>
          </a:prstGeom>
        </p:spPr>
      </p:pic>
    </p:spTree>
    <p:extLst>
      <p:ext uri="{BB962C8B-B14F-4D97-AF65-F5344CB8AC3E}">
        <p14:creationId xmlns:p14="http://schemas.microsoft.com/office/powerpoint/2010/main" val="33951485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5064" y="461554"/>
            <a:ext cx="11137188" cy="3170099"/>
          </a:xfrm>
          <a:prstGeom prst="rect">
            <a:avLst/>
          </a:prstGeom>
        </p:spPr>
        <p:txBody>
          <a:bodyPr wrap="square">
            <a:spAutoFit/>
          </a:bodyPr>
          <a:lstStyle/>
          <a:p>
            <a:r>
              <a:rPr lang="en-AU" sz="4000" b="1" dirty="0">
                <a:solidFill>
                  <a:srgbClr val="002060"/>
                </a:solidFill>
                <a:latin typeface="Segoe UI" panose="020B0502040204020203" pitchFamily="34" charset="0"/>
                <a:cs typeface="Segoe UI" panose="020B0502040204020203" pitchFamily="34" charset="0"/>
              </a:rPr>
              <a:t>DEMO 3: </a:t>
            </a:r>
            <a:endParaRPr lang="en-AU" sz="4000" b="1" dirty="0" smtClean="0">
              <a:solidFill>
                <a:srgbClr val="002060"/>
              </a:solidFill>
              <a:latin typeface="Segoe UI" panose="020B0502040204020203" pitchFamily="34" charset="0"/>
              <a:cs typeface="Segoe UI" panose="020B0502040204020203" pitchFamily="34" charset="0"/>
            </a:endParaRPr>
          </a:p>
          <a:p>
            <a:r>
              <a:rPr lang="en-AU" sz="4000" b="1" dirty="0" smtClean="0">
                <a:solidFill>
                  <a:srgbClr val="002060"/>
                </a:solidFill>
                <a:latin typeface="Segoe UI" panose="020B0502040204020203" pitchFamily="34" charset="0"/>
                <a:cs typeface="Segoe UI" panose="020B0502040204020203" pitchFamily="34" charset="0"/>
              </a:rPr>
              <a:t>SSAS 2016 Tabular </a:t>
            </a:r>
            <a:r>
              <a:rPr lang="en-AU" sz="4000" b="1" dirty="0">
                <a:solidFill>
                  <a:srgbClr val="002060"/>
                </a:solidFill>
                <a:latin typeface="Segoe UI" panose="020B0502040204020203" pitchFamily="34" charset="0"/>
                <a:cs typeface="Segoe UI" panose="020B0502040204020203" pitchFamily="34" charset="0"/>
              </a:rPr>
              <a:t>On Premise </a:t>
            </a:r>
            <a:r>
              <a:rPr lang="en-AU" sz="4000" b="1" dirty="0" smtClean="0">
                <a:solidFill>
                  <a:srgbClr val="002060"/>
                </a:solidFill>
                <a:latin typeface="Segoe UI" panose="020B0502040204020203" pitchFamily="34" charset="0"/>
                <a:cs typeface="Segoe UI" panose="020B0502040204020203" pitchFamily="34" charset="0"/>
              </a:rPr>
              <a:t>with Row-Level Security and Active Directory.</a:t>
            </a:r>
          </a:p>
          <a:p>
            <a:endParaRPr lang="en-AU" sz="4000" b="1" dirty="0" smtClean="0">
              <a:solidFill>
                <a:srgbClr val="002060"/>
              </a:solidFill>
              <a:latin typeface="Segoe UI" panose="020B0502040204020203" pitchFamily="34" charset="0"/>
              <a:cs typeface="Segoe UI" panose="020B0502040204020203" pitchFamily="34" charset="0"/>
            </a:endParaRPr>
          </a:p>
          <a:p>
            <a:endParaRPr lang="en-US" sz="4000" dirty="0"/>
          </a:p>
        </p:txBody>
      </p:sp>
    </p:spTree>
    <p:extLst>
      <p:ext uri="{BB962C8B-B14F-4D97-AF65-F5344CB8AC3E}">
        <p14:creationId xmlns:p14="http://schemas.microsoft.com/office/powerpoint/2010/main" val="3552226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5064" y="461554"/>
            <a:ext cx="8177348" cy="7848302"/>
          </a:xfrm>
          <a:prstGeom prst="rect">
            <a:avLst/>
          </a:prstGeom>
        </p:spPr>
        <p:txBody>
          <a:bodyPr wrap="square">
            <a:spAutoFit/>
          </a:bodyPr>
          <a:lstStyle/>
          <a:p>
            <a:r>
              <a:rPr lang="en-AU" sz="3200" b="1" dirty="0" smtClean="0">
                <a:solidFill>
                  <a:srgbClr val="002060"/>
                </a:solidFill>
                <a:latin typeface="Segoe UI" panose="020B0502040204020203" pitchFamily="34" charset="0"/>
                <a:cs typeface="Segoe UI" panose="020B0502040204020203" pitchFamily="34" charset="0"/>
              </a:rPr>
              <a:t>Power BI and RLS On-Premise - Data Sources:</a:t>
            </a:r>
          </a:p>
          <a:p>
            <a:r>
              <a:rPr lang="en-US" sz="3200" dirty="0" smtClean="0"/>
              <a:t>We need these two integration components:</a:t>
            </a:r>
            <a:endParaRPr lang="en-AU" sz="3200" b="1" dirty="0" smtClean="0">
              <a:solidFill>
                <a:srgbClr val="002060"/>
              </a:solidFill>
              <a:latin typeface="Segoe UI" panose="020B0502040204020203" pitchFamily="34" charset="0"/>
              <a:cs typeface="Segoe UI" panose="020B0502040204020203" pitchFamily="34" charset="0"/>
            </a:endParaRPr>
          </a:p>
          <a:p>
            <a:r>
              <a:rPr lang="en-AU" sz="4000" b="1" dirty="0" smtClean="0">
                <a:solidFill>
                  <a:srgbClr val="002060"/>
                </a:solidFill>
                <a:latin typeface="Segoe UI" panose="020B0502040204020203" pitchFamily="34" charset="0"/>
                <a:cs typeface="Segoe UI" panose="020B0502040204020203" pitchFamily="34" charset="0"/>
              </a:rPr>
              <a:t>- </a:t>
            </a:r>
            <a:r>
              <a:rPr lang="en-US" sz="2400" b="1" dirty="0">
                <a:solidFill>
                  <a:srgbClr val="002060"/>
                </a:solidFill>
                <a:latin typeface="Segoe UI" panose="020B0502040204020203" pitchFamily="34" charset="0"/>
                <a:cs typeface="Segoe UI" panose="020B0502040204020203" pitchFamily="34" charset="0"/>
              </a:rPr>
              <a:t>Azure AD Connect: </a:t>
            </a:r>
            <a:r>
              <a:rPr lang="en-US" sz="2400" dirty="0"/>
              <a:t>Azure AD Connect will integrate your on-premises directories with Azure Active Directory. This allows you to provide a common identity for your users for Office 365, Azure, and SaaS applications integrated with Azure AD. </a:t>
            </a:r>
          </a:p>
          <a:p>
            <a:r>
              <a:rPr lang="en-AU" sz="4000" b="1" dirty="0" smtClean="0">
                <a:solidFill>
                  <a:srgbClr val="002060"/>
                </a:solidFill>
                <a:latin typeface="Segoe UI" panose="020B0502040204020203" pitchFamily="34" charset="0"/>
                <a:cs typeface="Segoe UI" panose="020B0502040204020203" pitchFamily="34" charset="0"/>
              </a:rPr>
              <a:t>- </a:t>
            </a:r>
            <a:r>
              <a:rPr lang="en-AU" sz="2400" b="1" dirty="0" smtClean="0">
                <a:solidFill>
                  <a:srgbClr val="002060"/>
                </a:solidFill>
                <a:latin typeface="Segoe UI" panose="020B0502040204020203" pitchFamily="34" charset="0"/>
                <a:cs typeface="Segoe UI" panose="020B0502040204020203" pitchFamily="34" charset="0"/>
              </a:rPr>
              <a:t>On-Premise </a:t>
            </a:r>
            <a:r>
              <a:rPr lang="en-AU" sz="2400" b="1" dirty="0">
                <a:solidFill>
                  <a:srgbClr val="002060"/>
                </a:solidFill>
                <a:latin typeface="Segoe UI" panose="020B0502040204020203" pitchFamily="34" charset="0"/>
                <a:cs typeface="Segoe UI" panose="020B0502040204020203" pitchFamily="34" charset="0"/>
              </a:rPr>
              <a:t>Data </a:t>
            </a:r>
            <a:r>
              <a:rPr lang="en-AU" sz="2400" b="1" dirty="0" smtClean="0">
                <a:solidFill>
                  <a:srgbClr val="002060"/>
                </a:solidFill>
                <a:latin typeface="Segoe UI" panose="020B0502040204020203" pitchFamily="34" charset="0"/>
                <a:cs typeface="Segoe UI" panose="020B0502040204020203" pitchFamily="34" charset="0"/>
              </a:rPr>
              <a:t>Gateway: </a:t>
            </a:r>
            <a:r>
              <a:rPr lang="en-US" sz="2400" dirty="0"/>
              <a:t>The on-</a:t>
            </a:r>
            <a:r>
              <a:rPr lang="en-US" sz="2400" b="1" dirty="0"/>
              <a:t>premises data gateway</a:t>
            </a:r>
            <a:r>
              <a:rPr lang="en-US" sz="2400" dirty="0"/>
              <a:t> acts as a bridge, providing quick and secure </a:t>
            </a:r>
            <a:r>
              <a:rPr lang="en-US" sz="2400" b="1" dirty="0"/>
              <a:t>data</a:t>
            </a:r>
            <a:r>
              <a:rPr lang="en-US" sz="2400" dirty="0"/>
              <a:t> transfer between on-</a:t>
            </a:r>
            <a:r>
              <a:rPr lang="en-US" sz="2400" b="1" dirty="0"/>
              <a:t>premises data</a:t>
            </a:r>
            <a:r>
              <a:rPr lang="en-US" sz="2400" dirty="0"/>
              <a:t> (</a:t>
            </a:r>
            <a:r>
              <a:rPr lang="en-US" sz="2400" b="1" dirty="0"/>
              <a:t>data</a:t>
            </a:r>
            <a:r>
              <a:rPr lang="en-US" sz="2400" dirty="0"/>
              <a:t> that is not in the cloud) and </a:t>
            </a:r>
            <a:r>
              <a:rPr lang="en-US" sz="2400" dirty="0" smtClean="0"/>
              <a:t>the </a:t>
            </a:r>
            <a:r>
              <a:rPr lang="en-US" sz="2400" b="1" dirty="0" smtClean="0"/>
              <a:t>Power </a:t>
            </a:r>
            <a:r>
              <a:rPr lang="en-US" sz="2400" b="1" dirty="0"/>
              <a:t>BI</a:t>
            </a:r>
            <a:r>
              <a:rPr lang="en-US" sz="2400" dirty="0"/>
              <a:t>, </a:t>
            </a:r>
            <a:r>
              <a:rPr lang="en-US" sz="2400" dirty="0" smtClean="0"/>
              <a:t>Microsoft </a:t>
            </a:r>
            <a:r>
              <a:rPr lang="en-US" sz="2400" dirty="0"/>
              <a:t>Flow, Logic Apps, and </a:t>
            </a:r>
            <a:r>
              <a:rPr lang="en-US" sz="2400" dirty="0" err="1"/>
              <a:t>PowerApps</a:t>
            </a:r>
            <a:r>
              <a:rPr lang="en-US" sz="2400" dirty="0"/>
              <a:t> </a:t>
            </a:r>
            <a:r>
              <a:rPr lang="en-US" sz="2400"/>
              <a:t>services</a:t>
            </a:r>
            <a:r>
              <a:rPr lang="en-US" sz="2400" smtClean="0"/>
              <a:t>.</a:t>
            </a:r>
            <a:endParaRPr lang="en-AU" sz="4000" b="1" dirty="0" smtClean="0">
              <a:solidFill>
                <a:srgbClr val="002060"/>
              </a:solidFill>
              <a:latin typeface="Segoe UI" panose="020B0502040204020203" pitchFamily="34" charset="0"/>
              <a:cs typeface="Segoe UI" panose="020B0502040204020203" pitchFamily="34" charset="0"/>
            </a:endParaRPr>
          </a:p>
          <a:p>
            <a:endParaRPr lang="en-AU" sz="4000" b="1" dirty="0">
              <a:solidFill>
                <a:srgbClr val="002060"/>
              </a:solidFill>
              <a:latin typeface="Segoe UI" panose="020B0502040204020203" pitchFamily="34" charset="0"/>
              <a:cs typeface="Segoe UI" panose="020B0502040204020203" pitchFamily="34" charset="0"/>
            </a:endParaRPr>
          </a:p>
          <a:p>
            <a:endParaRPr lang="en-US" sz="4000" dirty="0"/>
          </a:p>
          <a:p>
            <a:endParaRPr lang="en-US" sz="4000" dirty="0"/>
          </a:p>
        </p:txBody>
      </p:sp>
    </p:spTree>
    <p:extLst>
      <p:ext uri="{BB962C8B-B14F-4D97-AF65-F5344CB8AC3E}">
        <p14:creationId xmlns:p14="http://schemas.microsoft.com/office/powerpoint/2010/main" val="125768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9100" y="1195387"/>
            <a:ext cx="11353800" cy="4467225"/>
          </a:xfrm>
          <a:prstGeom prst="rect">
            <a:avLst/>
          </a:prstGeom>
        </p:spPr>
      </p:pic>
      <p:sp>
        <p:nvSpPr>
          <p:cNvPr id="3" name="Rectangle 2"/>
          <p:cNvSpPr/>
          <p:nvPr/>
        </p:nvSpPr>
        <p:spPr>
          <a:xfrm>
            <a:off x="419100" y="314798"/>
            <a:ext cx="8177348" cy="1323439"/>
          </a:xfrm>
          <a:prstGeom prst="rect">
            <a:avLst/>
          </a:prstGeom>
        </p:spPr>
        <p:txBody>
          <a:bodyPr wrap="square">
            <a:spAutoFit/>
          </a:bodyPr>
          <a:lstStyle/>
          <a:p>
            <a:r>
              <a:rPr lang="en-AU" sz="4000" b="1" dirty="0" smtClean="0">
                <a:solidFill>
                  <a:srgbClr val="002060"/>
                </a:solidFill>
                <a:latin typeface="Segoe UI" panose="020B0502040204020203" pitchFamily="34" charset="0"/>
                <a:cs typeface="Segoe UI" panose="020B0502040204020203" pitchFamily="34" charset="0"/>
              </a:rPr>
              <a:t>Active Directory Synch</a:t>
            </a:r>
            <a:endParaRPr lang="en-US" sz="4000" dirty="0"/>
          </a:p>
          <a:p>
            <a:endParaRPr lang="en-US" sz="4000" dirty="0"/>
          </a:p>
        </p:txBody>
      </p:sp>
    </p:spTree>
    <p:extLst>
      <p:ext uri="{BB962C8B-B14F-4D97-AF65-F5344CB8AC3E}">
        <p14:creationId xmlns:p14="http://schemas.microsoft.com/office/powerpoint/2010/main" val="23672769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9289" y="692503"/>
            <a:ext cx="9582150" cy="5476875"/>
          </a:xfrm>
          <a:prstGeom prst="rect">
            <a:avLst/>
          </a:prstGeom>
        </p:spPr>
      </p:pic>
      <p:sp>
        <p:nvSpPr>
          <p:cNvPr id="3" name="Rectangle 2"/>
          <p:cNvSpPr/>
          <p:nvPr/>
        </p:nvSpPr>
        <p:spPr>
          <a:xfrm>
            <a:off x="519289" y="196334"/>
            <a:ext cx="3364089" cy="369332"/>
          </a:xfrm>
          <a:prstGeom prst="rect">
            <a:avLst/>
          </a:prstGeom>
        </p:spPr>
        <p:txBody>
          <a:bodyPr wrap="square">
            <a:spAutoFit/>
          </a:bodyPr>
          <a:lstStyle/>
          <a:p>
            <a:r>
              <a:rPr lang="en-AU" b="1" dirty="0">
                <a:solidFill>
                  <a:srgbClr val="002060"/>
                </a:solidFill>
                <a:latin typeface="Segoe UI" panose="020B0502040204020203" pitchFamily="34" charset="0"/>
                <a:cs typeface="Segoe UI" panose="020B0502040204020203" pitchFamily="34" charset="0"/>
              </a:rPr>
              <a:t>On-Premise Data Gateway</a:t>
            </a:r>
            <a:endParaRPr lang="en-US" dirty="0"/>
          </a:p>
        </p:txBody>
      </p:sp>
    </p:spTree>
    <p:extLst>
      <p:ext uri="{BB962C8B-B14F-4D97-AF65-F5344CB8AC3E}">
        <p14:creationId xmlns:p14="http://schemas.microsoft.com/office/powerpoint/2010/main" val="1002135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5064" y="461554"/>
            <a:ext cx="11212344" cy="2554545"/>
          </a:xfrm>
          <a:prstGeom prst="rect">
            <a:avLst/>
          </a:prstGeom>
        </p:spPr>
        <p:txBody>
          <a:bodyPr wrap="square">
            <a:spAutoFit/>
          </a:bodyPr>
          <a:lstStyle/>
          <a:p>
            <a:r>
              <a:rPr lang="en-AU" sz="4000" b="1" dirty="0" smtClean="0">
                <a:solidFill>
                  <a:srgbClr val="002060"/>
                </a:solidFill>
                <a:latin typeface="Segoe UI" panose="020B0502040204020203" pitchFamily="34" charset="0"/>
                <a:cs typeface="Segoe UI" panose="020B0502040204020203" pitchFamily="34" charset="0"/>
              </a:rPr>
              <a:t>DEMO </a:t>
            </a:r>
            <a:r>
              <a:rPr lang="en-AU" sz="4000" b="1" dirty="0">
                <a:solidFill>
                  <a:srgbClr val="002060"/>
                </a:solidFill>
                <a:latin typeface="Segoe UI" panose="020B0502040204020203" pitchFamily="34" charset="0"/>
                <a:cs typeface="Segoe UI" panose="020B0502040204020203" pitchFamily="34" charset="0"/>
              </a:rPr>
              <a:t>4</a:t>
            </a:r>
            <a:r>
              <a:rPr lang="en-AU" sz="4000" b="1" dirty="0" smtClean="0">
                <a:solidFill>
                  <a:srgbClr val="002060"/>
                </a:solidFill>
                <a:latin typeface="Segoe UI" panose="020B0502040204020203" pitchFamily="34" charset="0"/>
                <a:cs typeface="Segoe UI" panose="020B0502040204020203" pitchFamily="34" charset="0"/>
              </a:rPr>
              <a:t>: </a:t>
            </a:r>
          </a:p>
          <a:p>
            <a:r>
              <a:rPr lang="en-AU" sz="4000" b="1" dirty="0" smtClean="0">
                <a:solidFill>
                  <a:srgbClr val="002060"/>
                </a:solidFill>
                <a:latin typeface="Segoe UI" panose="020B0502040204020203" pitchFamily="34" charset="0"/>
                <a:cs typeface="Segoe UI" panose="020B0502040204020203" pitchFamily="34" charset="0"/>
              </a:rPr>
              <a:t>Power BI Security with Active Directory Synch and On-Premise Data Gateway</a:t>
            </a:r>
            <a:endParaRPr lang="en-US" sz="4000" dirty="0"/>
          </a:p>
          <a:p>
            <a:endParaRPr lang="en-US" sz="4000" dirty="0"/>
          </a:p>
        </p:txBody>
      </p:sp>
    </p:spTree>
    <p:extLst>
      <p:ext uri="{BB962C8B-B14F-4D97-AF65-F5344CB8AC3E}">
        <p14:creationId xmlns:p14="http://schemas.microsoft.com/office/powerpoint/2010/main" val="40218861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7530" y="1515028"/>
            <a:ext cx="8891451" cy="4729546"/>
          </a:xfrm>
          <a:prstGeom prst="rect">
            <a:avLst/>
          </a:prstGeom>
        </p:spPr>
      </p:pic>
      <p:sp>
        <p:nvSpPr>
          <p:cNvPr id="3" name="Rectangle 2"/>
          <p:cNvSpPr/>
          <p:nvPr/>
        </p:nvSpPr>
        <p:spPr>
          <a:xfrm>
            <a:off x="226423" y="191589"/>
            <a:ext cx="9213667" cy="1323439"/>
          </a:xfrm>
          <a:prstGeom prst="rect">
            <a:avLst/>
          </a:prstGeom>
        </p:spPr>
        <p:txBody>
          <a:bodyPr wrap="square">
            <a:spAutoFit/>
          </a:bodyPr>
          <a:lstStyle/>
          <a:p>
            <a:pPr fontAlgn="base"/>
            <a:r>
              <a:rPr lang="en-US" sz="4000" b="1" dirty="0" smtClean="0">
                <a:solidFill>
                  <a:srgbClr val="002060"/>
                </a:solidFill>
                <a:latin typeface="Segoe UI" panose="020B0502040204020203" pitchFamily="34" charset="0"/>
                <a:ea typeface="+mj-ea"/>
                <a:cs typeface="Segoe UI" panose="020B0502040204020203" pitchFamily="34" charset="0"/>
              </a:rPr>
              <a:t>Row </a:t>
            </a:r>
            <a:r>
              <a:rPr lang="en-US" sz="4000" b="1" dirty="0">
                <a:solidFill>
                  <a:srgbClr val="002060"/>
                </a:solidFill>
                <a:latin typeface="Segoe UI" panose="020B0502040204020203" pitchFamily="34" charset="0"/>
                <a:ea typeface="+mj-ea"/>
                <a:cs typeface="Segoe UI" panose="020B0502040204020203" pitchFamily="34" charset="0"/>
              </a:rPr>
              <a:t>Level Security with SSAS Tabular Live Connection in Power BI</a:t>
            </a:r>
          </a:p>
        </p:txBody>
      </p:sp>
      <p:sp>
        <p:nvSpPr>
          <p:cNvPr id="5" name="Rectangle 4"/>
          <p:cNvSpPr/>
          <p:nvPr/>
        </p:nvSpPr>
        <p:spPr>
          <a:xfrm>
            <a:off x="501041" y="5207478"/>
            <a:ext cx="2843408" cy="738664"/>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ctr">
            <a:spAutoFit/>
          </a:bodyPr>
          <a:lstStyle/>
          <a:p>
            <a:endParaRPr lang="en-US" sz="1600" dirty="0" smtClean="0"/>
          </a:p>
          <a:p>
            <a:pPr algn="ctr"/>
            <a:r>
              <a:rPr lang="en-US" sz="1600" dirty="0" smtClean="0"/>
              <a:t>User Principal Name </a:t>
            </a:r>
            <a:r>
              <a:rPr lang="en-US" sz="1600" dirty="0"/>
              <a:t>(UPN</a:t>
            </a:r>
            <a:r>
              <a:rPr lang="en-US" sz="1600" dirty="0" smtClean="0"/>
              <a:t>)</a:t>
            </a:r>
          </a:p>
          <a:p>
            <a:endParaRPr lang="en-US" sz="1600" dirty="0"/>
          </a:p>
        </p:txBody>
      </p:sp>
    </p:spTree>
    <p:extLst>
      <p:ext uri="{BB962C8B-B14F-4D97-AF65-F5344CB8AC3E}">
        <p14:creationId xmlns:p14="http://schemas.microsoft.com/office/powerpoint/2010/main" val="19584500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70064" y="1434570"/>
            <a:ext cx="4362450" cy="4733925"/>
          </a:xfrm>
          <a:prstGeom prst="rect">
            <a:avLst/>
          </a:prstGeom>
          <a:ln w="15875" cmpd="sng">
            <a:solidFill>
              <a:schemeClr val="tx2">
                <a:lumMod val="60000"/>
                <a:lumOff val="40000"/>
              </a:schemeClr>
            </a:solidFill>
          </a:ln>
          <a:effectLst>
            <a:glow rad="12700">
              <a:schemeClr val="tx2">
                <a:lumMod val="75000"/>
              </a:schemeClr>
            </a:glow>
            <a:softEdge rad="0"/>
          </a:effectLst>
        </p:spPr>
      </p:pic>
      <p:sp>
        <p:nvSpPr>
          <p:cNvPr id="5" name="Rectangle 4"/>
          <p:cNvSpPr/>
          <p:nvPr/>
        </p:nvSpPr>
        <p:spPr>
          <a:xfrm>
            <a:off x="257175" y="259645"/>
            <a:ext cx="11934825" cy="646331"/>
          </a:xfrm>
          <a:prstGeom prst="rect">
            <a:avLst/>
          </a:prstGeom>
        </p:spPr>
        <p:txBody>
          <a:bodyPr wrap="square">
            <a:spAutoFit/>
          </a:bodyPr>
          <a:lstStyle/>
          <a:p>
            <a:pPr fontAlgn="base"/>
            <a:r>
              <a:rPr lang="en-US" sz="3600" b="1" dirty="0" smtClean="0">
                <a:solidFill>
                  <a:srgbClr val="002060"/>
                </a:solidFill>
                <a:latin typeface="Segoe UI" panose="020B0502040204020203" pitchFamily="34" charset="0"/>
                <a:cs typeface="Segoe UI" panose="020B0502040204020203" pitchFamily="34" charset="0"/>
              </a:rPr>
              <a:t>Power BI Desktop with SSAS </a:t>
            </a:r>
            <a:r>
              <a:rPr lang="en-US" sz="3600" b="1" dirty="0">
                <a:solidFill>
                  <a:srgbClr val="002060"/>
                </a:solidFill>
                <a:latin typeface="Segoe UI" panose="020B0502040204020203" pitchFamily="34" charset="0"/>
                <a:cs typeface="Segoe UI" panose="020B0502040204020203" pitchFamily="34" charset="0"/>
              </a:rPr>
              <a:t>Tabular Live </a:t>
            </a:r>
            <a:r>
              <a:rPr lang="en-US" sz="3600" b="1" dirty="0" smtClean="0">
                <a:solidFill>
                  <a:srgbClr val="002060"/>
                </a:solidFill>
                <a:latin typeface="Segoe UI" panose="020B0502040204020203" pitchFamily="34" charset="0"/>
                <a:cs typeface="Segoe UI" panose="020B0502040204020203" pitchFamily="34" charset="0"/>
              </a:rPr>
              <a:t>Connection</a:t>
            </a:r>
            <a:endParaRPr lang="en-US" sz="3600" b="1" dirty="0">
              <a:solidFill>
                <a:srgbClr val="002060"/>
              </a:solidFill>
              <a:latin typeface="Segoe UI" panose="020B0502040204020203" pitchFamily="34" charset="0"/>
              <a:cs typeface="Segoe UI" panose="020B0502040204020203" pitchFamily="34" charset="0"/>
            </a:endParaRPr>
          </a:p>
        </p:txBody>
      </p:sp>
      <p:pic>
        <p:nvPicPr>
          <p:cNvPr id="7" name="Picture 6"/>
          <p:cNvPicPr>
            <a:picLocks noChangeAspect="1"/>
          </p:cNvPicPr>
          <p:nvPr/>
        </p:nvPicPr>
        <p:blipFill>
          <a:blip r:embed="rId3"/>
          <a:stretch>
            <a:fillRect/>
          </a:stretch>
        </p:blipFill>
        <p:spPr>
          <a:xfrm>
            <a:off x="5021791" y="1948391"/>
            <a:ext cx="6686550" cy="3028950"/>
          </a:xfrm>
          <a:prstGeom prst="rect">
            <a:avLst/>
          </a:prstGeom>
          <a:ln w="15875" cmpd="sng">
            <a:solidFill>
              <a:schemeClr val="tx2">
                <a:lumMod val="60000"/>
                <a:lumOff val="40000"/>
              </a:schemeClr>
            </a:solidFill>
          </a:ln>
          <a:effectLst>
            <a:glow rad="12700">
              <a:schemeClr val="tx2">
                <a:lumMod val="75000"/>
              </a:schemeClr>
            </a:glow>
            <a:softEdge rad="0"/>
          </a:effectLst>
        </p:spPr>
      </p:pic>
    </p:spTree>
    <p:extLst>
      <p:ext uri="{BB962C8B-B14F-4D97-AF65-F5344CB8AC3E}">
        <p14:creationId xmlns:p14="http://schemas.microsoft.com/office/powerpoint/2010/main" val="3136168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am I</a:t>
            </a:r>
          </a:p>
        </p:txBody>
      </p:sp>
      <p:sp>
        <p:nvSpPr>
          <p:cNvPr id="3" name="Content Placeholder 2"/>
          <p:cNvSpPr>
            <a:spLocks noGrp="1"/>
          </p:cNvSpPr>
          <p:nvPr>
            <p:ph idx="1"/>
          </p:nvPr>
        </p:nvSpPr>
        <p:spPr>
          <a:xfrm>
            <a:off x="677334" y="1483256"/>
            <a:ext cx="8596668" cy="4940122"/>
          </a:xfrm>
        </p:spPr>
        <p:txBody>
          <a:bodyPr>
            <a:normAutofit/>
          </a:bodyPr>
          <a:lstStyle/>
          <a:p>
            <a:r>
              <a:rPr lang="en-US" sz="3200" dirty="0"/>
              <a:t>Hector </a:t>
            </a:r>
            <a:r>
              <a:rPr lang="en-US" sz="3200" dirty="0" smtClean="0"/>
              <a:t>Villafuerte</a:t>
            </a:r>
          </a:p>
          <a:p>
            <a:pPr lvl="1">
              <a:buFont typeface="Wingdings" panose="05000000000000000000" pitchFamily="2" charset="2"/>
              <a:buChar char="§"/>
            </a:pPr>
            <a:r>
              <a:rPr lang="en-US" sz="2000" dirty="0"/>
              <a:t>Business Intelligence Architect at Starwood Property Trust</a:t>
            </a:r>
          </a:p>
          <a:p>
            <a:pPr lvl="1">
              <a:buFont typeface="Wingdings" panose="05000000000000000000" pitchFamily="2" charset="2"/>
              <a:buChar char="§"/>
            </a:pPr>
            <a:r>
              <a:rPr lang="en-US" sz="2000" dirty="0"/>
              <a:t>Microsoft Certified Technology </a:t>
            </a:r>
            <a:r>
              <a:rPr lang="en-US" sz="2000" dirty="0" smtClean="0"/>
              <a:t>Specialist, SQL</a:t>
            </a:r>
            <a:r>
              <a:rPr lang="en-US" sz="2000" dirty="0"/>
              <a:t>, Dynamics </a:t>
            </a:r>
            <a:r>
              <a:rPr lang="en-US" sz="2000" dirty="0" smtClean="0"/>
              <a:t>CRM - </a:t>
            </a:r>
            <a:r>
              <a:rPr lang="en-US" sz="2000" dirty="0"/>
              <a:t>MCTS</a:t>
            </a:r>
          </a:p>
          <a:p>
            <a:pPr lvl="1">
              <a:buFont typeface="Wingdings" panose="05000000000000000000" pitchFamily="2" charset="2"/>
              <a:buChar char="§"/>
            </a:pPr>
            <a:r>
              <a:rPr lang="en-US" sz="2000" dirty="0" smtClean="0"/>
              <a:t>Works with SQL Server, Excel</a:t>
            </a:r>
            <a:r>
              <a:rPr lang="en-US" sz="2000" dirty="0"/>
              <a:t>, Power BI, SSIS, SSAS, </a:t>
            </a:r>
            <a:r>
              <a:rPr lang="en-US" sz="2000" dirty="0" smtClean="0"/>
              <a:t>SSRS, SharePoint, Dynamics CRM and Azure PAAS.</a:t>
            </a:r>
          </a:p>
          <a:p>
            <a:pPr lvl="1">
              <a:buFont typeface="Wingdings" panose="05000000000000000000" pitchFamily="2" charset="2"/>
              <a:buChar char="§"/>
            </a:pPr>
            <a:r>
              <a:rPr lang="en-US" sz="2000" dirty="0"/>
              <a:t>Microsoft Certified Professional Developer – MCPD</a:t>
            </a:r>
          </a:p>
          <a:p>
            <a:pPr lvl="1">
              <a:buFont typeface="Wingdings" panose="05000000000000000000" pitchFamily="2" charset="2"/>
              <a:buChar char="§"/>
            </a:pPr>
            <a:r>
              <a:rPr lang="en-US" sz="2000" dirty="0" smtClean="0"/>
              <a:t>Full-stack </a:t>
            </a:r>
            <a:r>
              <a:rPr lang="en-US" sz="2000" dirty="0"/>
              <a:t>.NET </a:t>
            </a:r>
            <a:r>
              <a:rPr lang="en-US" sz="2000" dirty="0" smtClean="0"/>
              <a:t>Developer and </a:t>
            </a:r>
            <a:r>
              <a:rPr lang="en-US" sz="2000" smtClean="0"/>
              <a:t>Web Applications Architect</a:t>
            </a:r>
            <a:r>
              <a:rPr lang="en-US" sz="2000" dirty="0" smtClean="0"/>
              <a:t>.</a:t>
            </a:r>
          </a:p>
          <a:p>
            <a:pPr marL="457200" lvl="1" indent="0">
              <a:buNone/>
            </a:pPr>
            <a:endParaRPr lang="en-US" sz="2000" dirty="0"/>
          </a:p>
          <a:p>
            <a:pPr lvl="1">
              <a:buFont typeface="Wingdings" panose="05000000000000000000" pitchFamily="2" charset="2"/>
              <a:buChar char="§"/>
            </a:pPr>
            <a:r>
              <a:rPr lang="en-US" sz="2000" dirty="0"/>
              <a:t>Reach me </a:t>
            </a:r>
            <a:r>
              <a:rPr lang="en-US" sz="2000" dirty="0" smtClean="0"/>
              <a:t>at:</a:t>
            </a:r>
          </a:p>
          <a:p>
            <a:pPr lvl="2">
              <a:buFont typeface="Wingdings" panose="05000000000000000000" pitchFamily="2" charset="2"/>
              <a:buChar char="§"/>
            </a:pPr>
            <a:r>
              <a:rPr lang="en-US" sz="1800" dirty="0" smtClean="0"/>
              <a:t>Twitter - @</a:t>
            </a:r>
            <a:r>
              <a:rPr lang="en-US" sz="1800" dirty="0" err="1"/>
              <a:t>optimumclick</a:t>
            </a:r>
            <a:endParaRPr lang="en-US" sz="1800" dirty="0" smtClean="0"/>
          </a:p>
          <a:p>
            <a:pPr lvl="2">
              <a:buFont typeface="Wingdings" panose="05000000000000000000" pitchFamily="2" charset="2"/>
              <a:buChar char="§"/>
            </a:pPr>
            <a:r>
              <a:rPr lang="en-US" sz="1800" dirty="0" smtClean="0"/>
              <a:t>http://www.hectorv.com </a:t>
            </a:r>
          </a:p>
          <a:p>
            <a:pPr lvl="2">
              <a:buFont typeface="Wingdings" panose="05000000000000000000" pitchFamily="2" charset="2"/>
              <a:buChar char="§"/>
            </a:pPr>
            <a:r>
              <a:rPr lang="en-US" sz="1800" dirty="0"/>
              <a:t>optimumclick@gmail.com</a:t>
            </a:r>
            <a:endParaRPr lang="en-US" dirty="0" smtClean="0"/>
          </a:p>
          <a:p>
            <a:endParaRPr lang="en-US" dirty="0"/>
          </a:p>
        </p:txBody>
      </p:sp>
    </p:spTree>
    <p:extLst>
      <p:ext uri="{BB962C8B-B14F-4D97-AF65-F5344CB8AC3E}">
        <p14:creationId xmlns:p14="http://schemas.microsoft.com/office/powerpoint/2010/main" val="24673213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ssas tabular security"/>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226423" y="191589"/>
            <a:ext cx="9213667" cy="1323439"/>
          </a:xfrm>
          <a:prstGeom prst="rect">
            <a:avLst/>
          </a:prstGeom>
        </p:spPr>
        <p:txBody>
          <a:bodyPr wrap="square">
            <a:spAutoFit/>
          </a:bodyPr>
          <a:lstStyle/>
          <a:p>
            <a:pPr fontAlgn="base"/>
            <a:r>
              <a:rPr lang="en-US" sz="4000" b="1" dirty="0" smtClean="0">
                <a:solidFill>
                  <a:srgbClr val="002060"/>
                </a:solidFill>
                <a:latin typeface="Segoe UI" panose="020B0502040204020203" pitchFamily="34" charset="0"/>
                <a:ea typeface="+mj-ea"/>
                <a:cs typeface="Segoe UI" panose="020B0502040204020203" pitchFamily="34" charset="0"/>
              </a:rPr>
              <a:t>Row </a:t>
            </a:r>
            <a:r>
              <a:rPr lang="en-US" sz="4000" b="1" dirty="0">
                <a:solidFill>
                  <a:srgbClr val="002060"/>
                </a:solidFill>
                <a:latin typeface="Segoe UI" panose="020B0502040204020203" pitchFamily="34" charset="0"/>
                <a:ea typeface="+mj-ea"/>
                <a:cs typeface="Segoe UI" panose="020B0502040204020203" pitchFamily="34" charset="0"/>
              </a:rPr>
              <a:t>Level Security with SSAS Tabular Live Connection in Power BI</a:t>
            </a:r>
          </a:p>
        </p:txBody>
      </p:sp>
      <p:pic>
        <p:nvPicPr>
          <p:cNvPr id="5" name="Picture 4"/>
          <p:cNvPicPr>
            <a:picLocks noChangeAspect="1"/>
          </p:cNvPicPr>
          <p:nvPr/>
        </p:nvPicPr>
        <p:blipFill>
          <a:blip r:embed="rId2"/>
          <a:stretch>
            <a:fillRect/>
          </a:stretch>
        </p:blipFill>
        <p:spPr>
          <a:xfrm>
            <a:off x="-1" y="1515028"/>
            <a:ext cx="9498617" cy="5342972"/>
          </a:xfrm>
          <a:prstGeom prst="rect">
            <a:avLst/>
          </a:prstGeom>
        </p:spPr>
      </p:pic>
    </p:spTree>
    <p:extLst>
      <p:ext uri="{BB962C8B-B14F-4D97-AF65-F5344CB8AC3E}">
        <p14:creationId xmlns:p14="http://schemas.microsoft.com/office/powerpoint/2010/main" val="38697650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6423" y="191589"/>
            <a:ext cx="9213667" cy="1323439"/>
          </a:xfrm>
          <a:prstGeom prst="rect">
            <a:avLst/>
          </a:prstGeom>
        </p:spPr>
        <p:txBody>
          <a:bodyPr wrap="square">
            <a:spAutoFit/>
          </a:bodyPr>
          <a:lstStyle/>
          <a:p>
            <a:pPr fontAlgn="base"/>
            <a:r>
              <a:rPr lang="en-US" sz="4000" b="1" dirty="0" smtClean="0">
                <a:solidFill>
                  <a:srgbClr val="002060"/>
                </a:solidFill>
                <a:latin typeface="Segoe UI" panose="020B0502040204020203" pitchFamily="34" charset="0"/>
                <a:ea typeface="+mj-ea"/>
                <a:cs typeface="Segoe UI" panose="020B0502040204020203" pitchFamily="34" charset="0"/>
              </a:rPr>
              <a:t>Row </a:t>
            </a:r>
            <a:r>
              <a:rPr lang="en-US" sz="4000" b="1" dirty="0">
                <a:solidFill>
                  <a:srgbClr val="002060"/>
                </a:solidFill>
                <a:latin typeface="Segoe UI" panose="020B0502040204020203" pitchFamily="34" charset="0"/>
                <a:ea typeface="+mj-ea"/>
                <a:cs typeface="Segoe UI" panose="020B0502040204020203" pitchFamily="34" charset="0"/>
              </a:rPr>
              <a:t>Level Security with SSAS Tabular Live Connection in Power BI</a:t>
            </a:r>
          </a:p>
        </p:txBody>
      </p:sp>
      <p:pic>
        <p:nvPicPr>
          <p:cNvPr id="5" name="Picture 4"/>
          <p:cNvPicPr>
            <a:picLocks noChangeAspect="1"/>
          </p:cNvPicPr>
          <p:nvPr/>
        </p:nvPicPr>
        <p:blipFill>
          <a:blip r:embed="rId2"/>
          <a:stretch>
            <a:fillRect/>
          </a:stretch>
        </p:blipFill>
        <p:spPr>
          <a:xfrm>
            <a:off x="7315200" y="1219200"/>
            <a:ext cx="4735797" cy="5454391"/>
          </a:xfrm>
          <a:prstGeom prst="rect">
            <a:avLst/>
          </a:prstGeom>
          <a:ln w="15875" cmpd="sng">
            <a:solidFill>
              <a:schemeClr val="tx2">
                <a:lumMod val="60000"/>
                <a:lumOff val="40000"/>
              </a:schemeClr>
            </a:solidFill>
          </a:ln>
          <a:effectLst>
            <a:glow rad="12700">
              <a:schemeClr val="tx2">
                <a:lumMod val="75000"/>
              </a:schemeClr>
            </a:glow>
            <a:softEdge rad="0"/>
          </a:effectLst>
        </p:spPr>
      </p:pic>
      <p:pic>
        <p:nvPicPr>
          <p:cNvPr id="6" name="Picture 5"/>
          <p:cNvPicPr>
            <a:picLocks noChangeAspect="1"/>
          </p:cNvPicPr>
          <p:nvPr/>
        </p:nvPicPr>
        <p:blipFill>
          <a:blip r:embed="rId3"/>
          <a:stretch>
            <a:fillRect/>
          </a:stretch>
        </p:blipFill>
        <p:spPr>
          <a:xfrm>
            <a:off x="335267" y="1841195"/>
            <a:ext cx="6629204" cy="3970653"/>
          </a:xfrm>
          <a:prstGeom prst="rect">
            <a:avLst/>
          </a:prstGeom>
          <a:ln w="15875" cmpd="sng">
            <a:solidFill>
              <a:schemeClr val="tx2">
                <a:lumMod val="60000"/>
                <a:lumOff val="40000"/>
              </a:schemeClr>
            </a:solidFill>
          </a:ln>
          <a:effectLst>
            <a:glow rad="12700">
              <a:schemeClr val="tx2">
                <a:lumMod val="75000"/>
              </a:schemeClr>
            </a:glow>
            <a:softEdge rad="0"/>
          </a:effectLst>
        </p:spPr>
      </p:pic>
    </p:spTree>
    <p:extLst>
      <p:ext uri="{BB962C8B-B14F-4D97-AF65-F5344CB8AC3E}">
        <p14:creationId xmlns:p14="http://schemas.microsoft.com/office/powerpoint/2010/main" val="13119725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5063" y="461554"/>
            <a:ext cx="10861615" cy="4401205"/>
          </a:xfrm>
          <a:prstGeom prst="rect">
            <a:avLst/>
          </a:prstGeom>
        </p:spPr>
        <p:txBody>
          <a:bodyPr wrap="square">
            <a:spAutoFit/>
          </a:bodyPr>
          <a:lstStyle/>
          <a:p>
            <a:pPr fontAlgn="base"/>
            <a:r>
              <a:rPr lang="en-AU" sz="4000" b="1" dirty="0" smtClean="0">
                <a:solidFill>
                  <a:srgbClr val="002060"/>
                </a:solidFill>
                <a:latin typeface="Segoe UI" panose="020B0502040204020203" pitchFamily="34" charset="0"/>
                <a:cs typeface="Segoe UI" panose="020B0502040204020203" pitchFamily="34" charset="0"/>
              </a:rPr>
              <a:t>DEMO 5: </a:t>
            </a:r>
          </a:p>
          <a:p>
            <a:pPr fontAlgn="base"/>
            <a:r>
              <a:rPr lang="en-AU" sz="4000" b="1" dirty="0" smtClean="0">
                <a:solidFill>
                  <a:srgbClr val="002060"/>
                </a:solidFill>
                <a:latin typeface="Segoe UI" panose="020B0502040204020203" pitchFamily="34" charset="0"/>
                <a:cs typeface="Segoe UI" panose="020B0502040204020203" pitchFamily="34" charset="0"/>
              </a:rPr>
              <a:t>Power BI using </a:t>
            </a:r>
            <a:r>
              <a:rPr lang="en-US" sz="4000" b="1" dirty="0" smtClean="0">
                <a:solidFill>
                  <a:srgbClr val="002060"/>
                </a:solidFill>
                <a:latin typeface="Segoe UI" panose="020B0502040204020203" pitchFamily="34" charset="0"/>
                <a:cs typeface="Segoe UI" panose="020B0502040204020203" pitchFamily="34" charset="0"/>
              </a:rPr>
              <a:t>SSAS Tabular with </a:t>
            </a:r>
            <a:r>
              <a:rPr lang="en-AU" sz="4000" b="1" dirty="0">
                <a:solidFill>
                  <a:srgbClr val="002060"/>
                </a:solidFill>
                <a:latin typeface="Segoe UI" panose="020B0502040204020203" pitchFamily="34" charset="0"/>
                <a:cs typeface="Segoe UI" panose="020B0502040204020203" pitchFamily="34" charset="0"/>
              </a:rPr>
              <a:t>Row Level </a:t>
            </a:r>
            <a:r>
              <a:rPr lang="en-AU" sz="4000" b="1" dirty="0" smtClean="0">
                <a:solidFill>
                  <a:srgbClr val="002060"/>
                </a:solidFill>
                <a:latin typeface="Segoe UI" panose="020B0502040204020203" pitchFamily="34" charset="0"/>
                <a:cs typeface="Segoe UI" panose="020B0502040204020203" pitchFamily="34" charset="0"/>
              </a:rPr>
              <a:t>Security</a:t>
            </a:r>
            <a:r>
              <a:rPr lang="en-US" sz="4000" b="1" dirty="0" smtClean="0">
                <a:solidFill>
                  <a:srgbClr val="002060"/>
                </a:solidFill>
                <a:latin typeface="Segoe UI" panose="020B0502040204020203" pitchFamily="34" charset="0"/>
                <a:cs typeface="Segoe UI" panose="020B0502040204020203" pitchFamily="34" charset="0"/>
              </a:rPr>
              <a:t>.</a:t>
            </a:r>
          </a:p>
          <a:p>
            <a:pPr fontAlgn="base"/>
            <a:r>
              <a:rPr lang="en-AU" sz="4000" b="1" dirty="0" smtClean="0">
                <a:solidFill>
                  <a:srgbClr val="002060"/>
                </a:solidFill>
                <a:latin typeface="Segoe UI" panose="020B0502040204020203" pitchFamily="34" charset="0"/>
                <a:cs typeface="Segoe UI" panose="020B0502040204020203" pitchFamily="34" charset="0"/>
              </a:rPr>
              <a:t>Power </a:t>
            </a:r>
            <a:r>
              <a:rPr lang="en-AU" sz="4000" b="1" dirty="0">
                <a:solidFill>
                  <a:srgbClr val="002060"/>
                </a:solidFill>
                <a:latin typeface="Segoe UI" panose="020B0502040204020203" pitchFamily="34" charset="0"/>
                <a:cs typeface="Segoe UI" panose="020B0502040204020203" pitchFamily="34" charset="0"/>
              </a:rPr>
              <a:t>BI </a:t>
            </a:r>
            <a:r>
              <a:rPr lang="en-AU" sz="4000" b="1" dirty="0" smtClean="0">
                <a:solidFill>
                  <a:srgbClr val="002060"/>
                </a:solidFill>
                <a:latin typeface="Segoe UI" panose="020B0502040204020203" pitchFamily="34" charset="0"/>
                <a:cs typeface="Segoe UI" panose="020B0502040204020203" pitchFamily="34" charset="0"/>
              </a:rPr>
              <a:t>using </a:t>
            </a:r>
            <a:r>
              <a:rPr lang="en-US" sz="4000" b="1" dirty="0" smtClean="0">
                <a:solidFill>
                  <a:srgbClr val="002060"/>
                </a:solidFill>
                <a:latin typeface="Segoe UI" panose="020B0502040204020203" pitchFamily="34" charset="0"/>
                <a:cs typeface="Segoe UI" panose="020B0502040204020203" pitchFamily="34" charset="0"/>
              </a:rPr>
              <a:t>SSAS Multidimensional with </a:t>
            </a:r>
            <a:r>
              <a:rPr lang="en-AU" sz="4000" b="1" dirty="0">
                <a:solidFill>
                  <a:srgbClr val="002060"/>
                </a:solidFill>
                <a:latin typeface="Segoe UI" panose="020B0502040204020203" pitchFamily="34" charset="0"/>
                <a:cs typeface="Segoe UI" panose="020B0502040204020203" pitchFamily="34" charset="0"/>
              </a:rPr>
              <a:t>Row Level Security</a:t>
            </a:r>
            <a:r>
              <a:rPr lang="en-US" sz="4000" b="1" dirty="0" smtClean="0">
                <a:solidFill>
                  <a:srgbClr val="002060"/>
                </a:solidFill>
                <a:latin typeface="Segoe UI" panose="020B0502040204020203" pitchFamily="34" charset="0"/>
                <a:cs typeface="Segoe UI" panose="020B0502040204020203" pitchFamily="34" charset="0"/>
              </a:rPr>
              <a:t>.</a:t>
            </a:r>
            <a:endParaRPr lang="en-US" sz="4000" b="1" dirty="0">
              <a:solidFill>
                <a:srgbClr val="002060"/>
              </a:solidFill>
              <a:latin typeface="Segoe UI" panose="020B0502040204020203" pitchFamily="34" charset="0"/>
              <a:cs typeface="Segoe UI" panose="020B0502040204020203" pitchFamily="34" charset="0"/>
            </a:endParaRPr>
          </a:p>
          <a:p>
            <a:pPr fontAlgn="base"/>
            <a:endParaRPr lang="en-US" sz="4000" b="1" dirty="0">
              <a:solidFill>
                <a:srgbClr val="002060"/>
              </a:solidFill>
              <a:latin typeface="Segoe UI" panose="020B0502040204020203" pitchFamily="34" charset="0"/>
              <a:cs typeface="Segoe UI" panose="020B0502040204020203" pitchFamily="34" charset="0"/>
            </a:endParaRPr>
          </a:p>
          <a:p>
            <a:pPr fontAlgn="base"/>
            <a:endParaRPr lang="en-US" sz="4000" b="1" dirty="0">
              <a:solidFill>
                <a:srgbClr val="00206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4226838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2530" y="337375"/>
            <a:ext cx="11607611" cy="1692771"/>
          </a:xfrm>
          <a:prstGeom prst="rect">
            <a:avLst/>
          </a:prstGeom>
        </p:spPr>
        <p:txBody>
          <a:bodyPr wrap="square">
            <a:spAutoFit/>
          </a:bodyPr>
          <a:lstStyle/>
          <a:p>
            <a:pPr fontAlgn="base"/>
            <a:r>
              <a:rPr lang="en-US" sz="3200" b="1" dirty="0">
                <a:solidFill>
                  <a:srgbClr val="002060"/>
                </a:solidFill>
                <a:latin typeface="Segoe UI" panose="020B0502040204020203" pitchFamily="34" charset="0"/>
                <a:cs typeface="Segoe UI" panose="020B0502040204020203" pitchFamily="34" charset="0"/>
              </a:rPr>
              <a:t>Power BI Desktop with </a:t>
            </a:r>
            <a:r>
              <a:rPr lang="en-US" sz="3200" b="1" dirty="0" smtClean="0">
                <a:solidFill>
                  <a:srgbClr val="002060"/>
                </a:solidFill>
                <a:latin typeface="Segoe UI" panose="020B0502040204020203" pitchFamily="34" charset="0"/>
                <a:cs typeface="Segoe UI" panose="020B0502040204020203" pitchFamily="34" charset="0"/>
              </a:rPr>
              <a:t>SQL Server Imported Data or Direct </a:t>
            </a:r>
            <a:r>
              <a:rPr lang="en-US" sz="3200" b="1" dirty="0">
                <a:solidFill>
                  <a:srgbClr val="002060"/>
                </a:solidFill>
                <a:latin typeface="Segoe UI" panose="020B0502040204020203" pitchFamily="34" charset="0"/>
                <a:cs typeface="Segoe UI" panose="020B0502040204020203" pitchFamily="34" charset="0"/>
              </a:rPr>
              <a:t>Query</a:t>
            </a:r>
            <a:endParaRPr lang="en-AU" sz="3200" b="1" dirty="0" smtClean="0">
              <a:solidFill>
                <a:srgbClr val="002060"/>
              </a:solidFill>
              <a:latin typeface="Segoe UI" panose="020B0502040204020203" pitchFamily="34" charset="0"/>
              <a:cs typeface="Segoe UI" panose="020B0502040204020203" pitchFamily="34" charset="0"/>
            </a:endParaRPr>
          </a:p>
          <a:p>
            <a:pPr fontAlgn="base"/>
            <a:endParaRPr lang="en-US" sz="4000" b="1" dirty="0">
              <a:solidFill>
                <a:srgbClr val="002060"/>
              </a:solidFill>
              <a:latin typeface="Segoe UI" panose="020B0502040204020203" pitchFamily="34" charset="0"/>
              <a:cs typeface="Segoe UI" panose="020B0502040204020203" pitchFamily="34" charset="0"/>
            </a:endParaRPr>
          </a:p>
        </p:txBody>
      </p:sp>
      <p:pic>
        <p:nvPicPr>
          <p:cNvPr id="4" name="Picture 3"/>
          <p:cNvPicPr>
            <a:picLocks noChangeAspect="1"/>
          </p:cNvPicPr>
          <p:nvPr/>
        </p:nvPicPr>
        <p:blipFill>
          <a:blip r:embed="rId2"/>
          <a:stretch>
            <a:fillRect/>
          </a:stretch>
        </p:blipFill>
        <p:spPr>
          <a:xfrm>
            <a:off x="302323" y="1495828"/>
            <a:ext cx="4722636" cy="5148447"/>
          </a:xfrm>
          <a:prstGeom prst="rect">
            <a:avLst/>
          </a:prstGeom>
          <a:ln w="15875" cmpd="sng">
            <a:solidFill>
              <a:schemeClr val="tx2">
                <a:lumMod val="60000"/>
                <a:lumOff val="40000"/>
              </a:schemeClr>
            </a:solidFill>
          </a:ln>
          <a:effectLst>
            <a:glow rad="12700">
              <a:schemeClr val="tx2">
                <a:lumMod val="75000"/>
              </a:schemeClr>
            </a:glow>
            <a:softEdge rad="0"/>
          </a:effectLst>
        </p:spPr>
      </p:pic>
      <p:pic>
        <p:nvPicPr>
          <p:cNvPr id="5" name="Picture 4"/>
          <p:cNvPicPr>
            <a:picLocks noChangeAspect="1"/>
          </p:cNvPicPr>
          <p:nvPr/>
        </p:nvPicPr>
        <p:blipFill>
          <a:blip r:embed="rId3"/>
          <a:stretch>
            <a:fillRect/>
          </a:stretch>
        </p:blipFill>
        <p:spPr>
          <a:xfrm>
            <a:off x="5188562" y="1965227"/>
            <a:ext cx="6657975" cy="3209925"/>
          </a:xfrm>
          <a:prstGeom prst="rect">
            <a:avLst/>
          </a:prstGeom>
          <a:ln w="15875" cmpd="sng">
            <a:solidFill>
              <a:schemeClr val="tx2">
                <a:lumMod val="60000"/>
                <a:lumOff val="40000"/>
              </a:schemeClr>
            </a:solidFill>
          </a:ln>
          <a:effectLst>
            <a:glow rad="12700">
              <a:schemeClr val="tx2">
                <a:lumMod val="75000"/>
              </a:schemeClr>
            </a:glow>
            <a:softEdge rad="0"/>
          </a:effectLst>
        </p:spPr>
      </p:pic>
    </p:spTree>
    <p:extLst>
      <p:ext uri="{BB962C8B-B14F-4D97-AF65-F5344CB8AC3E}">
        <p14:creationId xmlns:p14="http://schemas.microsoft.com/office/powerpoint/2010/main" val="12553856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7175" y="259645"/>
            <a:ext cx="11934825" cy="1138773"/>
          </a:xfrm>
          <a:prstGeom prst="rect">
            <a:avLst/>
          </a:prstGeom>
        </p:spPr>
        <p:txBody>
          <a:bodyPr wrap="square">
            <a:spAutoFit/>
          </a:bodyPr>
          <a:lstStyle/>
          <a:p>
            <a:pPr fontAlgn="base"/>
            <a:r>
              <a:rPr lang="en-US" sz="3200" b="1" dirty="0">
                <a:solidFill>
                  <a:srgbClr val="002060"/>
                </a:solidFill>
                <a:latin typeface="Segoe UI" panose="020B0502040204020203" pitchFamily="34" charset="0"/>
                <a:cs typeface="Segoe UI" panose="020B0502040204020203" pitchFamily="34" charset="0"/>
              </a:rPr>
              <a:t>Power BI Desktop with </a:t>
            </a:r>
            <a:r>
              <a:rPr lang="en-US" sz="3200" b="1" dirty="0" smtClean="0">
                <a:solidFill>
                  <a:srgbClr val="002060"/>
                </a:solidFill>
                <a:latin typeface="Segoe UI" panose="020B0502040204020203" pitchFamily="34" charset="0"/>
                <a:cs typeface="Segoe UI" panose="020B0502040204020203" pitchFamily="34" charset="0"/>
              </a:rPr>
              <a:t>SQL Server - Imported Data/Direct Query</a:t>
            </a:r>
            <a:r>
              <a:rPr lang="en-US" sz="3600" b="1" dirty="0" smtClean="0">
                <a:solidFill>
                  <a:srgbClr val="002060"/>
                </a:solidFill>
                <a:latin typeface="Segoe UI" panose="020B0502040204020203" pitchFamily="34" charset="0"/>
                <a:cs typeface="Segoe UI" panose="020B0502040204020203" pitchFamily="34" charset="0"/>
              </a:rPr>
              <a:t>  </a:t>
            </a:r>
            <a:endParaRPr lang="en-AU" sz="3600" b="1" dirty="0">
              <a:solidFill>
                <a:srgbClr val="002060"/>
              </a:solidFill>
              <a:latin typeface="Segoe UI" panose="020B0502040204020203" pitchFamily="34" charset="0"/>
              <a:cs typeface="Segoe UI" panose="020B0502040204020203" pitchFamily="34" charset="0"/>
            </a:endParaRPr>
          </a:p>
        </p:txBody>
      </p:sp>
      <p:pic>
        <p:nvPicPr>
          <p:cNvPr id="4" name="Picture 3"/>
          <p:cNvPicPr>
            <a:picLocks noChangeAspect="1"/>
          </p:cNvPicPr>
          <p:nvPr/>
        </p:nvPicPr>
        <p:blipFill>
          <a:blip r:embed="rId2"/>
          <a:stretch>
            <a:fillRect/>
          </a:stretch>
        </p:blipFill>
        <p:spPr>
          <a:xfrm>
            <a:off x="599358" y="1670629"/>
            <a:ext cx="8031076" cy="4823723"/>
          </a:xfrm>
          <a:prstGeom prst="rect">
            <a:avLst/>
          </a:prstGeom>
        </p:spPr>
      </p:pic>
    </p:spTree>
    <p:extLst>
      <p:ext uri="{BB962C8B-B14F-4D97-AF65-F5344CB8AC3E}">
        <p14:creationId xmlns:p14="http://schemas.microsoft.com/office/powerpoint/2010/main" val="9899536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3663" y="1660814"/>
            <a:ext cx="5000625" cy="4333875"/>
          </a:xfrm>
          <a:prstGeom prst="rect">
            <a:avLst/>
          </a:prstGeom>
          <a:ln w="15875" cmpd="sng">
            <a:solidFill>
              <a:schemeClr val="tx2">
                <a:lumMod val="60000"/>
                <a:lumOff val="40000"/>
              </a:schemeClr>
            </a:solidFill>
          </a:ln>
          <a:effectLst>
            <a:glow rad="12700">
              <a:schemeClr val="tx2">
                <a:lumMod val="75000"/>
              </a:schemeClr>
            </a:glow>
            <a:softEdge rad="0"/>
          </a:effectLst>
        </p:spPr>
      </p:pic>
      <p:sp>
        <p:nvSpPr>
          <p:cNvPr id="3" name="Rectangle 2"/>
          <p:cNvSpPr/>
          <p:nvPr/>
        </p:nvSpPr>
        <p:spPr>
          <a:xfrm>
            <a:off x="402531" y="337375"/>
            <a:ext cx="10423514" cy="1200329"/>
          </a:xfrm>
          <a:prstGeom prst="rect">
            <a:avLst/>
          </a:prstGeom>
        </p:spPr>
        <p:txBody>
          <a:bodyPr wrap="square">
            <a:spAutoFit/>
          </a:bodyPr>
          <a:lstStyle/>
          <a:p>
            <a:pPr fontAlgn="base"/>
            <a:r>
              <a:rPr lang="en-US" sz="3200" b="1" dirty="0">
                <a:solidFill>
                  <a:srgbClr val="002060"/>
                </a:solidFill>
                <a:latin typeface="Segoe UI" panose="020B0502040204020203" pitchFamily="34" charset="0"/>
                <a:cs typeface="Segoe UI" panose="020B0502040204020203" pitchFamily="34" charset="0"/>
              </a:rPr>
              <a:t>Power BI </a:t>
            </a:r>
            <a:r>
              <a:rPr lang="en-US" sz="3200" b="1" dirty="0" smtClean="0">
                <a:solidFill>
                  <a:srgbClr val="002060"/>
                </a:solidFill>
                <a:latin typeface="Segoe UI" panose="020B0502040204020203" pitchFamily="34" charset="0"/>
                <a:cs typeface="Segoe UI" panose="020B0502040204020203" pitchFamily="34" charset="0"/>
              </a:rPr>
              <a:t>Service </a:t>
            </a:r>
            <a:r>
              <a:rPr lang="en-US" sz="3200" b="1" dirty="0">
                <a:solidFill>
                  <a:srgbClr val="002060"/>
                </a:solidFill>
                <a:latin typeface="Segoe UI" panose="020B0502040204020203" pitchFamily="34" charset="0"/>
                <a:cs typeface="Segoe UI" panose="020B0502040204020203" pitchFamily="34" charset="0"/>
              </a:rPr>
              <a:t>with Imported Data/Direct Query</a:t>
            </a:r>
            <a:endParaRPr lang="en-AU" sz="3200" b="1" dirty="0" smtClean="0">
              <a:solidFill>
                <a:srgbClr val="002060"/>
              </a:solidFill>
              <a:latin typeface="Segoe UI" panose="020B0502040204020203" pitchFamily="34" charset="0"/>
              <a:cs typeface="Segoe UI" panose="020B0502040204020203" pitchFamily="34" charset="0"/>
            </a:endParaRPr>
          </a:p>
          <a:p>
            <a:pPr fontAlgn="base"/>
            <a:endParaRPr lang="en-US" sz="4000" b="1" dirty="0">
              <a:solidFill>
                <a:srgbClr val="00206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766081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2531" y="337375"/>
            <a:ext cx="10423514" cy="2062103"/>
          </a:xfrm>
          <a:prstGeom prst="rect">
            <a:avLst/>
          </a:prstGeom>
        </p:spPr>
        <p:txBody>
          <a:bodyPr wrap="square">
            <a:spAutoFit/>
          </a:bodyPr>
          <a:lstStyle/>
          <a:p>
            <a:pPr fontAlgn="base"/>
            <a:r>
              <a:rPr lang="en-US" sz="3200" b="1" dirty="0">
                <a:solidFill>
                  <a:srgbClr val="002060"/>
                </a:solidFill>
                <a:latin typeface="Segoe UI" panose="020B0502040204020203" pitchFamily="34" charset="0"/>
                <a:cs typeface="Segoe UI" panose="020B0502040204020203" pitchFamily="34" charset="0"/>
              </a:rPr>
              <a:t>Power BI </a:t>
            </a:r>
            <a:r>
              <a:rPr lang="en-US" sz="3200" b="1" dirty="0" smtClean="0">
                <a:solidFill>
                  <a:srgbClr val="002060"/>
                </a:solidFill>
                <a:latin typeface="Segoe UI" panose="020B0502040204020203" pitchFamily="34" charset="0"/>
                <a:cs typeface="Segoe UI" panose="020B0502040204020203" pitchFamily="34" charset="0"/>
              </a:rPr>
              <a:t>Service </a:t>
            </a:r>
            <a:r>
              <a:rPr lang="en-US" sz="3200" b="1" dirty="0">
                <a:solidFill>
                  <a:srgbClr val="002060"/>
                </a:solidFill>
                <a:latin typeface="Segoe UI" panose="020B0502040204020203" pitchFamily="34" charset="0"/>
                <a:cs typeface="Segoe UI" panose="020B0502040204020203" pitchFamily="34" charset="0"/>
              </a:rPr>
              <a:t>with Imported Data/Direct Query</a:t>
            </a:r>
            <a:endParaRPr lang="en-US" sz="3200" b="1" dirty="0" smtClean="0">
              <a:solidFill>
                <a:srgbClr val="002060"/>
              </a:solidFill>
              <a:latin typeface="Segoe UI" panose="020B0502040204020203" pitchFamily="34" charset="0"/>
              <a:cs typeface="Segoe UI" panose="020B0502040204020203" pitchFamily="34" charset="0"/>
            </a:endParaRPr>
          </a:p>
          <a:p>
            <a:pPr fontAlgn="base"/>
            <a:endParaRPr lang="en-US" sz="2800" b="1" dirty="0" smtClean="0">
              <a:solidFill>
                <a:srgbClr val="002060"/>
              </a:solidFill>
              <a:latin typeface="Segoe UI" panose="020B0502040204020203" pitchFamily="34" charset="0"/>
              <a:cs typeface="Segoe UI" panose="020B0502040204020203" pitchFamily="34" charset="0"/>
            </a:endParaRPr>
          </a:p>
          <a:p>
            <a:pPr fontAlgn="base"/>
            <a:r>
              <a:rPr lang="en-US" sz="2800" b="1" dirty="0" smtClean="0">
                <a:solidFill>
                  <a:srgbClr val="002060"/>
                </a:solidFill>
                <a:latin typeface="Segoe UI" panose="020B0502040204020203" pitchFamily="34" charset="0"/>
                <a:cs typeface="Segoe UI" panose="020B0502040204020203" pitchFamily="34" charset="0"/>
              </a:rPr>
              <a:t>Row-Level Security with Active Directory Groups</a:t>
            </a:r>
            <a:endParaRPr lang="en-AU" sz="2800" b="1" dirty="0" smtClean="0">
              <a:solidFill>
                <a:srgbClr val="002060"/>
              </a:solidFill>
              <a:latin typeface="Segoe UI" panose="020B0502040204020203" pitchFamily="34" charset="0"/>
              <a:cs typeface="Segoe UI" panose="020B0502040204020203" pitchFamily="34" charset="0"/>
            </a:endParaRPr>
          </a:p>
          <a:p>
            <a:pPr fontAlgn="base"/>
            <a:endParaRPr lang="en-US" sz="4000" b="1" dirty="0">
              <a:solidFill>
                <a:srgbClr val="002060"/>
              </a:solidFill>
              <a:latin typeface="Segoe UI" panose="020B0502040204020203" pitchFamily="34" charset="0"/>
              <a:cs typeface="Segoe UI" panose="020B0502040204020203" pitchFamily="34" charset="0"/>
            </a:endParaRPr>
          </a:p>
        </p:txBody>
      </p:sp>
      <p:pic>
        <p:nvPicPr>
          <p:cNvPr id="4" name="Picture 3"/>
          <p:cNvPicPr>
            <a:picLocks noChangeAspect="1"/>
          </p:cNvPicPr>
          <p:nvPr/>
        </p:nvPicPr>
        <p:blipFill>
          <a:blip r:embed="rId2"/>
          <a:stretch>
            <a:fillRect/>
          </a:stretch>
        </p:blipFill>
        <p:spPr>
          <a:xfrm>
            <a:off x="402531" y="2257714"/>
            <a:ext cx="9010650" cy="3467100"/>
          </a:xfrm>
          <a:prstGeom prst="rect">
            <a:avLst/>
          </a:prstGeom>
        </p:spPr>
      </p:pic>
    </p:spTree>
    <p:extLst>
      <p:ext uri="{BB962C8B-B14F-4D97-AF65-F5344CB8AC3E}">
        <p14:creationId xmlns:p14="http://schemas.microsoft.com/office/powerpoint/2010/main" val="9434153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5064" y="461554"/>
            <a:ext cx="11112136" cy="5632311"/>
          </a:xfrm>
          <a:prstGeom prst="rect">
            <a:avLst/>
          </a:prstGeom>
        </p:spPr>
        <p:txBody>
          <a:bodyPr wrap="square">
            <a:spAutoFit/>
          </a:bodyPr>
          <a:lstStyle/>
          <a:p>
            <a:pPr fontAlgn="base"/>
            <a:r>
              <a:rPr lang="en-AU" sz="4000" b="1" dirty="0" smtClean="0">
                <a:solidFill>
                  <a:srgbClr val="002060"/>
                </a:solidFill>
                <a:latin typeface="Segoe UI" panose="020B0502040204020203" pitchFamily="34" charset="0"/>
                <a:cs typeface="Segoe UI" panose="020B0502040204020203" pitchFamily="34" charset="0"/>
              </a:rPr>
              <a:t>DEMO 6: </a:t>
            </a:r>
          </a:p>
          <a:p>
            <a:pPr fontAlgn="base"/>
            <a:r>
              <a:rPr lang="en-AU" sz="4000" b="1" dirty="0" smtClean="0">
                <a:solidFill>
                  <a:srgbClr val="002060"/>
                </a:solidFill>
                <a:latin typeface="Segoe UI" panose="020B0502040204020203" pitchFamily="34" charset="0"/>
                <a:cs typeface="Segoe UI" panose="020B0502040204020203" pitchFamily="34" charset="0"/>
              </a:rPr>
              <a:t>Power </a:t>
            </a:r>
            <a:r>
              <a:rPr lang="en-AU" sz="4000" b="1" dirty="0">
                <a:solidFill>
                  <a:srgbClr val="002060"/>
                </a:solidFill>
                <a:latin typeface="Segoe UI" panose="020B0502040204020203" pitchFamily="34" charset="0"/>
                <a:cs typeface="Segoe UI" panose="020B0502040204020203" pitchFamily="34" charset="0"/>
              </a:rPr>
              <a:t>BI </a:t>
            </a:r>
            <a:r>
              <a:rPr lang="en-AU" sz="4000" b="1" dirty="0" smtClean="0">
                <a:solidFill>
                  <a:srgbClr val="002060"/>
                </a:solidFill>
                <a:latin typeface="Segoe UI" panose="020B0502040204020203" pitchFamily="34" charset="0"/>
                <a:cs typeface="Segoe UI" panose="020B0502040204020203" pitchFamily="34" charset="0"/>
              </a:rPr>
              <a:t>- </a:t>
            </a:r>
            <a:r>
              <a:rPr lang="en-US" sz="4000" b="1" dirty="0" smtClean="0">
                <a:solidFill>
                  <a:srgbClr val="002060"/>
                </a:solidFill>
                <a:latin typeface="Segoe UI" panose="020B0502040204020203" pitchFamily="34" charset="0"/>
                <a:cs typeface="Segoe UI" panose="020B0502040204020203" pitchFamily="34" charset="0"/>
              </a:rPr>
              <a:t>Imported </a:t>
            </a:r>
            <a:r>
              <a:rPr lang="en-US" sz="4000" b="1" dirty="0">
                <a:solidFill>
                  <a:srgbClr val="002060"/>
                </a:solidFill>
                <a:latin typeface="Segoe UI" panose="020B0502040204020203" pitchFamily="34" charset="0"/>
                <a:cs typeface="Segoe UI" panose="020B0502040204020203" pitchFamily="34" charset="0"/>
              </a:rPr>
              <a:t>Data with Row Level Security</a:t>
            </a:r>
            <a:endParaRPr lang="en-US" sz="4000" b="1" dirty="0" smtClean="0">
              <a:solidFill>
                <a:srgbClr val="002060"/>
              </a:solidFill>
              <a:latin typeface="Segoe UI" panose="020B0502040204020203" pitchFamily="34" charset="0"/>
              <a:cs typeface="Segoe UI" panose="020B0502040204020203" pitchFamily="34" charset="0"/>
            </a:endParaRPr>
          </a:p>
          <a:p>
            <a:pPr fontAlgn="base"/>
            <a:r>
              <a:rPr lang="en-AU" sz="4000" b="1" dirty="0" smtClean="0">
                <a:solidFill>
                  <a:srgbClr val="002060"/>
                </a:solidFill>
                <a:latin typeface="Segoe UI" panose="020B0502040204020203" pitchFamily="34" charset="0"/>
                <a:cs typeface="Segoe UI" panose="020B0502040204020203" pitchFamily="34" charset="0"/>
              </a:rPr>
              <a:t>Power </a:t>
            </a:r>
            <a:r>
              <a:rPr lang="en-AU" sz="4000" b="1" dirty="0">
                <a:solidFill>
                  <a:srgbClr val="002060"/>
                </a:solidFill>
                <a:latin typeface="Segoe UI" panose="020B0502040204020203" pitchFamily="34" charset="0"/>
                <a:cs typeface="Segoe UI" panose="020B0502040204020203" pitchFamily="34" charset="0"/>
              </a:rPr>
              <a:t>BI </a:t>
            </a:r>
            <a:r>
              <a:rPr lang="en-AU" sz="4000" b="1" dirty="0" smtClean="0">
                <a:solidFill>
                  <a:srgbClr val="002060"/>
                </a:solidFill>
                <a:latin typeface="Segoe UI" panose="020B0502040204020203" pitchFamily="34" charset="0"/>
                <a:cs typeface="Segoe UI" panose="020B0502040204020203" pitchFamily="34" charset="0"/>
              </a:rPr>
              <a:t>- </a:t>
            </a:r>
            <a:r>
              <a:rPr lang="en-US" sz="4000" b="1" dirty="0" smtClean="0">
                <a:solidFill>
                  <a:srgbClr val="002060"/>
                </a:solidFill>
                <a:latin typeface="Segoe UI" panose="020B0502040204020203" pitchFamily="34" charset="0"/>
                <a:cs typeface="Segoe UI" panose="020B0502040204020203" pitchFamily="34" charset="0"/>
              </a:rPr>
              <a:t>Direct </a:t>
            </a:r>
            <a:r>
              <a:rPr lang="en-US" sz="4000" b="1" dirty="0">
                <a:solidFill>
                  <a:srgbClr val="002060"/>
                </a:solidFill>
                <a:latin typeface="Segoe UI" panose="020B0502040204020203" pitchFamily="34" charset="0"/>
                <a:cs typeface="Segoe UI" panose="020B0502040204020203" pitchFamily="34" charset="0"/>
              </a:rPr>
              <a:t>Query with Row Level </a:t>
            </a:r>
            <a:r>
              <a:rPr lang="en-US" sz="4000" b="1" dirty="0" smtClean="0">
                <a:solidFill>
                  <a:srgbClr val="002060"/>
                </a:solidFill>
                <a:latin typeface="Segoe UI" panose="020B0502040204020203" pitchFamily="34" charset="0"/>
                <a:cs typeface="Segoe UI" panose="020B0502040204020203" pitchFamily="34" charset="0"/>
              </a:rPr>
              <a:t>Security</a:t>
            </a:r>
          </a:p>
          <a:p>
            <a:pPr fontAlgn="base"/>
            <a:endParaRPr lang="en-AU" sz="4000" b="1" dirty="0">
              <a:solidFill>
                <a:srgbClr val="002060"/>
              </a:solidFill>
              <a:latin typeface="Segoe UI" panose="020B0502040204020203" pitchFamily="34" charset="0"/>
              <a:cs typeface="Segoe UI" panose="020B0502040204020203" pitchFamily="34" charset="0"/>
            </a:endParaRPr>
          </a:p>
          <a:p>
            <a:pPr fontAlgn="base"/>
            <a:endParaRPr lang="en-US" sz="4000" b="1" dirty="0" smtClean="0">
              <a:solidFill>
                <a:srgbClr val="002060"/>
              </a:solidFill>
              <a:latin typeface="Segoe UI" panose="020B0502040204020203" pitchFamily="34" charset="0"/>
              <a:cs typeface="Segoe UI" panose="020B0502040204020203" pitchFamily="34" charset="0"/>
            </a:endParaRPr>
          </a:p>
          <a:p>
            <a:pPr fontAlgn="base"/>
            <a:endParaRPr lang="en-US" sz="4000" b="1" dirty="0">
              <a:solidFill>
                <a:srgbClr val="002060"/>
              </a:solidFill>
              <a:latin typeface="Segoe UI" panose="020B0502040204020203" pitchFamily="34" charset="0"/>
              <a:cs typeface="Segoe UI" panose="020B0502040204020203" pitchFamily="34" charset="0"/>
            </a:endParaRPr>
          </a:p>
          <a:p>
            <a:pPr fontAlgn="base"/>
            <a:endParaRPr lang="en-US" sz="4000" b="1" dirty="0">
              <a:solidFill>
                <a:srgbClr val="00206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162835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Magnetic Disk 13"/>
          <p:cNvSpPr/>
          <p:nvPr/>
        </p:nvSpPr>
        <p:spPr>
          <a:xfrm>
            <a:off x="5373512" y="2049786"/>
            <a:ext cx="3697104" cy="4110275"/>
          </a:xfrm>
          <a:prstGeom prst="flowChartMagneticDisk">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Rectangle 1"/>
          <p:cNvSpPr/>
          <p:nvPr/>
        </p:nvSpPr>
        <p:spPr>
          <a:xfrm>
            <a:off x="402531" y="337375"/>
            <a:ext cx="10423514" cy="1323439"/>
          </a:xfrm>
          <a:prstGeom prst="rect">
            <a:avLst/>
          </a:prstGeom>
        </p:spPr>
        <p:txBody>
          <a:bodyPr wrap="square">
            <a:spAutoFit/>
          </a:bodyPr>
          <a:lstStyle/>
          <a:p>
            <a:pPr fontAlgn="base"/>
            <a:r>
              <a:rPr lang="en-US" sz="4000" b="1" dirty="0" smtClean="0">
                <a:solidFill>
                  <a:srgbClr val="002060"/>
                </a:solidFill>
                <a:latin typeface="Segoe UI" panose="020B0502040204020203" pitchFamily="34" charset="0"/>
                <a:cs typeface="Segoe UI" panose="020B0502040204020203" pitchFamily="34" charset="0"/>
              </a:rPr>
              <a:t>Client App (MVC, Web Forms, Web API) with SQL 2016 RLS</a:t>
            </a:r>
            <a:endParaRPr lang="en-US" sz="4000" b="1" dirty="0">
              <a:solidFill>
                <a:srgbClr val="002060"/>
              </a:solidFill>
              <a:latin typeface="Segoe UI" panose="020B0502040204020203" pitchFamily="34" charset="0"/>
              <a:cs typeface="Segoe UI" panose="020B0502040204020203" pitchFamily="34" charset="0"/>
            </a:endParaRPr>
          </a:p>
        </p:txBody>
      </p:sp>
      <p:grpSp>
        <p:nvGrpSpPr>
          <p:cNvPr id="3" name="Group 2"/>
          <p:cNvGrpSpPr/>
          <p:nvPr/>
        </p:nvGrpSpPr>
        <p:grpSpPr>
          <a:xfrm>
            <a:off x="5547024" y="3250195"/>
            <a:ext cx="3327502" cy="1711638"/>
            <a:chOff x="5755086" y="4213980"/>
            <a:chExt cx="3327502" cy="1711638"/>
          </a:xfrm>
        </p:grpSpPr>
        <p:sp>
          <p:nvSpPr>
            <p:cNvPr id="4" name="Rectangle 3"/>
            <p:cNvSpPr/>
            <p:nvPr/>
          </p:nvSpPr>
          <p:spPr bwMode="auto">
            <a:xfrm>
              <a:off x="5755086" y="5031589"/>
              <a:ext cx="1394976" cy="284617"/>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54856" tIns="36571" rIns="0" bIns="146283"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932384"/>
              <a:r>
                <a:rPr lang="en-US" sz="1399" dirty="0">
                  <a:solidFill>
                    <a:srgbClr val="000000"/>
                  </a:solidFill>
                </a:rPr>
                <a:t>Robin Alvarez</a:t>
              </a:r>
            </a:p>
          </p:txBody>
        </p:sp>
        <p:sp>
          <p:nvSpPr>
            <p:cNvPr id="5" name="Rectangle 4"/>
            <p:cNvSpPr/>
            <p:nvPr/>
          </p:nvSpPr>
          <p:spPr bwMode="auto">
            <a:xfrm>
              <a:off x="5755086" y="4746972"/>
              <a:ext cx="1394976" cy="284617"/>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54856" tIns="54856" rIns="0" bIns="146283"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932384"/>
              <a:r>
                <a:rPr lang="en-US" sz="1199" dirty="0">
                  <a:solidFill>
                    <a:srgbClr val="FFFFFF"/>
                  </a:solidFill>
                  <a:latin typeface="Segoe UI Semibold" panose="020B0702040204020203" pitchFamily="34" charset="0"/>
                  <a:cs typeface="Segoe UI Semibold" panose="020B0702040204020203" pitchFamily="34" charset="0"/>
                </a:rPr>
                <a:t>Name</a:t>
              </a:r>
            </a:p>
          </p:txBody>
        </p:sp>
        <p:sp>
          <p:nvSpPr>
            <p:cNvPr id="6" name="Rectangle 5"/>
            <p:cNvSpPr/>
            <p:nvPr/>
          </p:nvSpPr>
          <p:spPr bwMode="auto">
            <a:xfrm>
              <a:off x="7172295" y="5031589"/>
              <a:ext cx="1895824" cy="284617"/>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54856" tIns="36571" rIns="0" bIns="146283"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932384"/>
              <a:r>
                <a:rPr lang="en-US" sz="1399" dirty="0">
                  <a:solidFill>
                    <a:srgbClr val="000000"/>
                  </a:solidFill>
                </a:rPr>
                <a:t>United Kingdom</a:t>
              </a:r>
            </a:p>
          </p:txBody>
        </p:sp>
        <p:sp>
          <p:nvSpPr>
            <p:cNvPr id="7" name="Rectangle 6"/>
            <p:cNvSpPr/>
            <p:nvPr/>
          </p:nvSpPr>
          <p:spPr bwMode="auto">
            <a:xfrm>
              <a:off x="7172295" y="4746972"/>
              <a:ext cx="1182121" cy="284617"/>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54856" tIns="54856" rIns="0" bIns="146283"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932384"/>
              <a:r>
                <a:rPr lang="en-US" sz="1199" dirty="0" smtClean="0">
                  <a:solidFill>
                    <a:srgbClr val="FFFFFF"/>
                  </a:solidFill>
                  <a:latin typeface="Segoe UI Semibold" panose="020B0702040204020203" pitchFamily="34" charset="0"/>
                  <a:cs typeface="Segoe UI Semibold" panose="020B0702040204020203" pitchFamily="34" charset="0"/>
                </a:rPr>
                <a:t>Country</a:t>
              </a:r>
              <a:endParaRPr lang="en-US" sz="1199" dirty="0">
                <a:solidFill>
                  <a:srgbClr val="FFFFFF"/>
                </a:solidFill>
                <a:latin typeface="Segoe UI Semibold" panose="020B0702040204020203" pitchFamily="34" charset="0"/>
                <a:cs typeface="Segoe UI Semibold" panose="020B0702040204020203" pitchFamily="34" charset="0"/>
              </a:endParaRPr>
            </a:p>
          </p:txBody>
        </p:sp>
        <p:sp>
          <p:nvSpPr>
            <p:cNvPr id="8" name="Rectangle 7"/>
            <p:cNvSpPr/>
            <p:nvPr/>
          </p:nvSpPr>
          <p:spPr bwMode="auto">
            <a:xfrm>
              <a:off x="8352571" y="4746972"/>
              <a:ext cx="718675" cy="284617"/>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54856" tIns="54856" rIns="0" bIns="146283"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932384"/>
              <a:endParaRPr lang="en-US" sz="1199" dirty="0">
                <a:solidFill>
                  <a:srgbClr val="FFFFFF"/>
                </a:solidFill>
                <a:latin typeface="Segoe UI Semibold" panose="020B0702040204020203" pitchFamily="34" charset="0"/>
                <a:cs typeface="Segoe UI Semibold" panose="020B0702040204020203" pitchFamily="34" charset="0"/>
              </a:endParaRPr>
            </a:p>
          </p:txBody>
        </p:sp>
        <p:sp>
          <p:nvSpPr>
            <p:cNvPr id="9" name="Rectangle 8"/>
            <p:cNvSpPr/>
            <p:nvPr/>
          </p:nvSpPr>
          <p:spPr bwMode="auto">
            <a:xfrm>
              <a:off x="5755086" y="5342081"/>
              <a:ext cx="1394976" cy="284617"/>
            </a:xfrm>
            <a:prstGeom prst="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54856" tIns="36571" rIns="0" bIns="146283"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932384"/>
              <a:r>
                <a:rPr lang="en-US" sz="1399" dirty="0">
                  <a:solidFill>
                    <a:srgbClr val="000000"/>
                  </a:solidFill>
                </a:rPr>
                <a:t>Emily Miller </a:t>
              </a:r>
              <a:r>
                <a:rPr lang="en-US" sz="1399" dirty="0" err="1" smtClean="0">
                  <a:solidFill>
                    <a:srgbClr val="000000"/>
                  </a:solidFill>
                </a:rPr>
                <a:t>houCorp</a:t>
              </a:r>
              <a:r>
                <a:rPr lang="en-US" sz="1399" dirty="0" smtClean="0">
                  <a:solidFill>
                    <a:srgbClr val="000000"/>
                  </a:solidFill>
                </a:rPr>
                <a:t>.</a:t>
              </a:r>
              <a:endParaRPr lang="en-US" sz="1399" dirty="0">
                <a:solidFill>
                  <a:srgbClr val="000000"/>
                </a:solidFill>
              </a:endParaRPr>
            </a:p>
          </p:txBody>
        </p:sp>
        <p:sp>
          <p:nvSpPr>
            <p:cNvPr id="10" name="Rectangle 9"/>
            <p:cNvSpPr/>
            <p:nvPr/>
          </p:nvSpPr>
          <p:spPr bwMode="auto">
            <a:xfrm>
              <a:off x="7172295" y="5342081"/>
              <a:ext cx="1910293" cy="284617"/>
            </a:xfrm>
            <a:prstGeom prst="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54856" tIns="36571" rIns="0" bIns="146283"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932384"/>
              <a:r>
                <a:rPr lang="en-US" sz="1399" dirty="0">
                  <a:solidFill>
                    <a:srgbClr val="000000"/>
                  </a:solidFill>
                </a:rPr>
                <a:t>United </a:t>
              </a:r>
              <a:r>
                <a:rPr lang="en-US" sz="1399" dirty="0" smtClean="0">
                  <a:solidFill>
                    <a:srgbClr val="000000"/>
                  </a:solidFill>
                </a:rPr>
                <a:t>States</a:t>
              </a:r>
              <a:endParaRPr lang="en-US" sz="1399" dirty="0">
                <a:solidFill>
                  <a:srgbClr val="000000"/>
                </a:solidFill>
              </a:endParaRPr>
            </a:p>
          </p:txBody>
        </p:sp>
        <p:sp>
          <p:nvSpPr>
            <p:cNvPr id="11" name="Rectangle 10"/>
            <p:cNvSpPr/>
            <p:nvPr/>
          </p:nvSpPr>
          <p:spPr bwMode="auto">
            <a:xfrm>
              <a:off x="5755086" y="5641001"/>
              <a:ext cx="1394976" cy="284617"/>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54856" tIns="36571" rIns="0" bIns="146283"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932384"/>
              <a:r>
                <a:rPr lang="en-US" sz="1399" dirty="0">
                  <a:solidFill>
                    <a:srgbClr val="000000"/>
                  </a:solidFill>
                </a:rPr>
                <a:t>Cara Zhou</a:t>
              </a:r>
            </a:p>
          </p:txBody>
        </p:sp>
        <p:sp>
          <p:nvSpPr>
            <p:cNvPr id="12" name="Rectangle 11"/>
            <p:cNvSpPr/>
            <p:nvPr/>
          </p:nvSpPr>
          <p:spPr bwMode="auto">
            <a:xfrm>
              <a:off x="7172295" y="5641001"/>
              <a:ext cx="1895823" cy="284617"/>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54856" tIns="36571" rIns="0" bIns="146283"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932384"/>
              <a:r>
                <a:rPr lang="en-US" sz="1399" dirty="0" smtClean="0">
                  <a:solidFill>
                    <a:srgbClr val="000000"/>
                  </a:solidFill>
                </a:rPr>
                <a:t>Germany</a:t>
              </a:r>
              <a:endParaRPr lang="en-US" sz="1399" dirty="0">
                <a:solidFill>
                  <a:srgbClr val="000000"/>
                </a:solidFill>
              </a:endParaRPr>
            </a:p>
          </p:txBody>
        </p:sp>
        <p:sp>
          <p:nvSpPr>
            <p:cNvPr id="13" name="Rectangle 12"/>
            <p:cNvSpPr/>
            <p:nvPr/>
          </p:nvSpPr>
          <p:spPr bwMode="auto">
            <a:xfrm>
              <a:off x="5772292" y="4213980"/>
              <a:ext cx="2188676" cy="476759"/>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8" rIns="0" bIns="47558" numCol="1" rtlCol="0" anchor="b" anchorCtr="0" compatLnSpc="1">
              <a:prstTxWarp prst="textNoShape">
                <a:avLst/>
              </a:prstTxWarp>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950846" fontAlgn="base">
                <a:spcBef>
                  <a:spcPct val="0"/>
                </a:spcBef>
                <a:spcAft>
                  <a:spcPct val="0"/>
                </a:spcAft>
              </a:pPr>
              <a:r>
                <a:rPr lang="en-US" sz="1399" b="1" dirty="0" err="1" smtClean="0">
                  <a:solidFill>
                    <a:schemeClr val="tx1">
                      <a:lumMod val="95000"/>
                      <a:lumOff val="5000"/>
                    </a:schemeClr>
                  </a:solidFill>
                  <a:cs typeface="Segoe UI Light" panose="020B0502040204020203" pitchFamily="34" charset="0"/>
                </a:rPr>
                <a:t>dbo.DimCustomer</a:t>
              </a:r>
              <a:endParaRPr lang="en-US" sz="1399" b="1" dirty="0">
                <a:solidFill>
                  <a:schemeClr val="tx1">
                    <a:lumMod val="95000"/>
                    <a:lumOff val="5000"/>
                  </a:schemeClr>
                </a:solidFill>
                <a:cs typeface="Segoe UI Light" panose="020B0502040204020203" pitchFamily="34" charset="0"/>
              </a:endParaRPr>
            </a:p>
          </p:txBody>
        </p:sp>
      </p:grpSp>
      <p:grpSp>
        <p:nvGrpSpPr>
          <p:cNvPr id="15" name="Group 14"/>
          <p:cNvGrpSpPr/>
          <p:nvPr/>
        </p:nvGrpSpPr>
        <p:grpSpPr>
          <a:xfrm>
            <a:off x="6538380" y="5061737"/>
            <a:ext cx="1367368" cy="986958"/>
            <a:chOff x="2004774" y="1619608"/>
            <a:chExt cx="1367368" cy="986958"/>
          </a:xfrm>
        </p:grpSpPr>
        <p:grpSp>
          <p:nvGrpSpPr>
            <p:cNvPr id="16" name="Group 15"/>
            <p:cNvGrpSpPr/>
            <p:nvPr/>
          </p:nvGrpSpPr>
          <p:grpSpPr>
            <a:xfrm>
              <a:off x="2175733" y="1830095"/>
              <a:ext cx="1024225" cy="776471"/>
              <a:chOff x="2175733" y="1830095"/>
              <a:chExt cx="1024225" cy="776471"/>
            </a:xfrm>
          </p:grpSpPr>
          <p:sp>
            <p:nvSpPr>
              <p:cNvPr id="18" name="Freeform 17"/>
              <p:cNvSpPr>
                <a:spLocks noChangeAspect="1"/>
              </p:cNvSpPr>
              <p:nvPr/>
            </p:nvSpPr>
            <p:spPr bwMode="auto">
              <a:xfrm>
                <a:off x="2177183" y="1942560"/>
                <a:ext cx="1022565" cy="664006"/>
              </a:xfrm>
              <a:custGeom>
                <a:avLst/>
                <a:gdLst>
                  <a:gd name="connsiteX0" fmla="*/ 678350 w 1481959"/>
                  <a:gd name="connsiteY0" fmla="*/ 258990 h 962317"/>
                  <a:gd name="connsiteX1" fmla="*/ 688805 w 1481959"/>
                  <a:gd name="connsiteY1" fmla="*/ 259224 h 962317"/>
                  <a:gd name="connsiteX2" fmla="*/ 971484 w 1481959"/>
                  <a:gd name="connsiteY2" fmla="*/ 259224 h 962317"/>
                  <a:gd name="connsiteX3" fmla="*/ 1006067 w 1481959"/>
                  <a:gd name="connsiteY3" fmla="*/ 292305 h 962317"/>
                  <a:gd name="connsiteX4" fmla="*/ 1006067 w 1481959"/>
                  <a:gd name="connsiteY4" fmla="*/ 576488 h 962317"/>
                  <a:gd name="connsiteX5" fmla="*/ 1004269 w 1481959"/>
                  <a:gd name="connsiteY5" fmla="*/ 595185 h 962317"/>
                  <a:gd name="connsiteX6" fmla="*/ 996845 w 1481959"/>
                  <a:gd name="connsiteY6" fmla="*/ 596703 h 962317"/>
                  <a:gd name="connsiteX7" fmla="*/ 946477 w 1481959"/>
                  <a:gd name="connsiteY7" fmla="*/ 546841 h 962317"/>
                  <a:gd name="connsiteX8" fmla="*/ 903068 w 1481959"/>
                  <a:gd name="connsiteY8" fmla="*/ 547059 h 962317"/>
                  <a:gd name="connsiteX9" fmla="*/ 711725 w 1481959"/>
                  <a:gd name="connsiteY9" fmla="*/ 740344 h 962317"/>
                  <a:gd name="connsiteX10" fmla="*/ 661739 w 1481959"/>
                  <a:gd name="connsiteY10" fmla="*/ 719332 h 962317"/>
                  <a:gd name="connsiteX11" fmla="*/ 535436 w 1481959"/>
                  <a:gd name="connsiteY11" fmla="*/ 593028 h 962317"/>
                  <a:gd name="connsiteX12" fmla="*/ 520710 w 1481959"/>
                  <a:gd name="connsiteY12" fmla="*/ 557602 h 962317"/>
                  <a:gd name="connsiteX13" fmla="*/ 597984 w 1481959"/>
                  <a:gd name="connsiteY13" fmla="*/ 478826 h 962317"/>
                  <a:gd name="connsiteX14" fmla="*/ 709855 w 1481959"/>
                  <a:gd name="connsiteY14" fmla="*/ 368988 h 962317"/>
                  <a:gd name="connsiteX15" fmla="*/ 720565 w 1481959"/>
                  <a:gd name="connsiteY15" fmla="*/ 351055 h 962317"/>
                  <a:gd name="connsiteX16" fmla="*/ 722022 w 1481959"/>
                  <a:gd name="connsiteY16" fmla="*/ 347917 h 962317"/>
                  <a:gd name="connsiteX17" fmla="*/ 723721 w 1481959"/>
                  <a:gd name="connsiteY17" fmla="*/ 338718 h 962317"/>
                  <a:gd name="connsiteX18" fmla="*/ 723262 w 1481959"/>
                  <a:gd name="connsiteY18" fmla="*/ 334338 h 962317"/>
                  <a:gd name="connsiteX19" fmla="*/ 723111 w 1481959"/>
                  <a:gd name="connsiteY19" fmla="*/ 333602 h 962317"/>
                  <a:gd name="connsiteX20" fmla="*/ 714729 w 1481959"/>
                  <a:gd name="connsiteY20" fmla="*/ 315979 h 962317"/>
                  <a:gd name="connsiteX21" fmla="*/ 678087 w 1481959"/>
                  <a:gd name="connsiteY21" fmla="*/ 280035 h 962317"/>
                  <a:gd name="connsiteX22" fmla="*/ 668098 w 1481959"/>
                  <a:gd name="connsiteY22" fmla="*/ 262301 h 962317"/>
                  <a:gd name="connsiteX23" fmla="*/ 678350 w 1481959"/>
                  <a:gd name="connsiteY23" fmla="*/ 258990 h 962317"/>
                  <a:gd name="connsiteX24" fmla="*/ 72174 w 1481959"/>
                  <a:gd name="connsiteY24" fmla="*/ 72174 h 962317"/>
                  <a:gd name="connsiteX25" fmla="*/ 72174 w 1481959"/>
                  <a:gd name="connsiteY25" fmla="*/ 887737 h 962317"/>
                  <a:gd name="connsiteX26" fmla="*/ 1402569 w 1481959"/>
                  <a:gd name="connsiteY26" fmla="*/ 887737 h 962317"/>
                  <a:gd name="connsiteX27" fmla="*/ 1402569 w 1481959"/>
                  <a:gd name="connsiteY27" fmla="*/ 72174 h 962317"/>
                  <a:gd name="connsiteX28" fmla="*/ 65620 w 1481959"/>
                  <a:gd name="connsiteY28" fmla="*/ 0 h 962317"/>
                  <a:gd name="connsiteX29" fmla="*/ 1416339 w 1481959"/>
                  <a:gd name="connsiteY29" fmla="*/ 0 h 962317"/>
                  <a:gd name="connsiteX30" fmla="*/ 1481959 w 1481959"/>
                  <a:gd name="connsiteY30" fmla="*/ 65621 h 962317"/>
                  <a:gd name="connsiteX31" fmla="*/ 1481959 w 1481959"/>
                  <a:gd name="connsiteY31" fmla="*/ 896697 h 962317"/>
                  <a:gd name="connsiteX32" fmla="*/ 1416339 w 1481959"/>
                  <a:gd name="connsiteY32" fmla="*/ 962317 h 962317"/>
                  <a:gd name="connsiteX33" fmla="*/ 65620 w 1481959"/>
                  <a:gd name="connsiteY33" fmla="*/ 962317 h 962317"/>
                  <a:gd name="connsiteX34" fmla="*/ 0 w 1481959"/>
                  <a:gd name="connsiteY34" fmla="*/ 896697 h 962317"/>
                  <a:gd name="connsiteX35" fmla="*/ 0 w 1481959"/>
                  <a:gd name="connsiteY35" fmla="*/ 65621 h 962317"/>
                  <a:gd name="connsiteX36" fmla="*/ 65620 w 1481959"/>
                  <a:gd name="connsiteY36" fmla="*/ 0 h 96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81959" h="962317">
                    <a:moveTo>
                      <a:pt x="678350" y="258990"/>
                    </a:moveTo>
                    <a:cubicBezTo>
                      <a:pt x="681742" y="259020"/>
                      <a:pt x="685484" y="259288"/>
                      <a:pt x="688805" y="259224"/>
                    </a:cubicBezTo>
                    <a:lnTo>
                      <a:pt x="971484" y="259224"/>
                    </a:lnTo>
                    <a:cubicBezTo>
                      <a:pt x="1000302" y="256718"/>
                      <a:pt x="1008071" y="270753"/>
                      <a:pt x="1006067" y="292305"/>
                    </a:cubicBezTo>
                    <a:lnTo>
                      <a:pt x="1006067" y="576488"/>
                    </a:lnTo>
                    <a:lnTo>
                      <a:pt x="1004269" y="595185"/>
                    </a:lnTo>
                    <a:cubicBezTo>
                      <a:pt x="1002451" y="598026"/>
                      <a:pt x="999695" y="598003"/>
                      <a:pt x="996845" y="596703"/>
                    </a:cubicBezTo>
                    <a:lnTo>
                      <a:pt x="946477" y="546841"/>
                    </a:lnTo>
                    <a:cubicBezTo>
                      <a:pt x="934430" y="534914"/>
                      <a:pt x="914995" y="535011"/>
                      <a:pt x="903068" y="547059"/>
                    </a:cubicBezTo>
                    <a:lnTo>
                      <a:pt x="711725" y="740344"/>
                    </a:lnTo>
                    <a:cubicBezTo>
                      <a:pt x="699360" y="748226"/>
                      <a:pt x="689313" y="744295"/>
                      <a:pt x="661739" y="719332"/>
                    </a:cubicBezTo>
                    <a:lnTo>
                      <a:pt x="535436" y="593028"/>
                    </a:lnTo>
                    <a:cubicBezTo>
                      <a:pt x="524870" y="579553"/>
                      <a:pt x="516830" y="569445"/>
                      <a:pt x="520710" y="557602"/>
                    </a:cubicBezTo>
                    <a:lnTo>
                      <a:pt x="597984" y="478826"/>
                    </a:lnTo>
                    <a:lnTo>
                      <a:pt x="709855" y="368988"/>
                    </a:lnTo>
                    <a:cubicBezTo>
                      <a:pt x="715078" y="361976"/>
                      <a:pt x="718582" y="356117"/>
                      <a:pt x="720565" y="351055"/>
                    </a:cubicBezTo>
                    <a:cubicBezTo>
                      <a:pt x="721405" y="350159"/>
                      <a:pt x="721848" y="349083"/>
                      <a:pt x="722022" y="347917"/>
                    </a:cubicBezTo>
                    <a:cubicBezTo>
                      <a:pt x="723326" y="344409"/>
                      <a:pt x="723862" y="341379"/>
                      <a:pt x="723721" y="338718"/>
                    </a:cubicBezTo>
                    <a:cubicBezTo>
                      <a:pt x="723959" y="337241"/>
                      <a:pt x="723892" y="335759"/>
                      <a:pt x="723262" y="334338"/>
                    </a:cubicBezTo>
                    <a:cubicBezTo>
                      <a:pt x="723291" y="334071"/>
                      <a:pt x="723225" y="333829"/>
                      <a:pt x="723111" y="333602"/>
                    </a:cubicBezTo>
                    <a:cubicBezTo>
                      <a:pt x="722700" y="327088"/>
                      <a:pt x="719734" y="320887"/>
                      <a:pt x="714729" y="315979"/>
                    </a:cubicBezTo>
                    <a:lnTo>
                      <a:pt x="678087" y="280035"/>
                    </a:lnTo>
                    <a:lnTo>
                      <a:pt x="668098" y="262301"/>
                    </a:lnTo>
                    <a:cubicBezTo>
                      <a:pt x="669005" y="259420"/>
                      <a:pt x="673283" y="258942"/>
                      <a:pt x="678350" y="258990"/>
                    </a:cubicBezTo>
                    <a:close/>
                    <a:moveTo>
                      <a:pt x="72174" y="72174"/>
                    </a:moveTo>
                    <a:lnTo>
                      <a:pt x="72174" y="887737"/>
                    </a:lnTo>
                    <a:lnTo>
                      <a:pt x="1402569" y="887737"/>
                    </a:lnTo>
                    <a:lnTo>
                      <a:pt x="1402569" y="72174"/>
                    </a:lnTo>
                    <a:close/>
                    <a:moveTo>
                      <a:pt x="65620" y="0"/>
                    </a:moveTo>
                    <a:lnTo>
                      <a:pt x="1416339" y="0"/>
                    </a:lnTo>
                    <a:cubicBezTo>
                      <a:pt x="1452581" y="0"/>
                      <a:pt x="1481959" y="29379"/>
                      <a:pt x="1481959" y="65621"/>
                    </a:cubicBezTo>
                    <a:lnTo>
                      <a:pt x="1481959" y="896697"/>
                    </a:lnTo>
                    <a:cubicBezTo>
                      <a:pt x="1481959" y="932938"/>
                      <a:pt x="1452581" y="962317"/>
                      <a:pt x="1416339" y="962317"/>
                    </a:cubicBezTo>
                    <a:lnTo>
                      <a:pt x="65620" y="962317"/>
                    </a:lnTo>
                    <a:cubicBezTo>
                      <a:pt x="29379" y="962317"/>
                      <a:pt x="0" y="932938"/>
                      <a:pt x="0" y="896697"/>
                    </a:cubicBezTo>
                    <a:lnTo>
                      <a:pt x="0" y="65621"/>
                    </a:lnTo>
                    <a:cubicBezTo>
                      <a:pt x="0" y="29379"/>
                      <a:pt x="29379" y="0"/>
                      <a:pt x="65620" y="0"/>
                    </a:cubicBezTo>
                    <a:close/>
                  </a:path>
                </a:pathLst>
              </a:custGeom>
              <a:solidFill>
                <a:srgbClr val="0072C6"/>
              </a:solidFill>
              <a:ln w="9525" cap="flat" cmpd="sng" algn="ctr">
                <a:noFill/>
                <a:prstDash val="solid"/>
              </a:ln>
              <a:effectLst/>
            </p:spPr>
            <p:txBody>
              <a:bodyPr rot="0" spcFirstLastPara="0" vert="horz" wrap="square" lIns="91414" tIns="45706" rIns="45706" bIns="91414" numCol="1" spcCol="0" rtlCol="0" fromWordArt="0" anchor="b"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3748" eaLnBrk="1" fontAlgn="base" latinLnBrk="0" hangingPunct="1">
                  <a:lnSpc>
                    <a:spcPct val="100000"/>
                  </a:lnSpc>
                  <a:spcBef>
                    <a:spcPct val="0"/>
                  </a:spcBef>
                  <a:spcAft>
                    <a:spcPct val="0"/>
                  </a:spcAft>
                  <a:buClrTx/>
                  <a:buSzTx/>
                  <a:buFontTx/>
                  <a:buNone/>
                  <a:tabLst/>
                  <a:defRPr/>
                </a:pPr>
                <a:endParaRPr kumimoji="0" lang="en-US" sz="1398" b="0" i="0" u="none" strike="noStrike" kern="0" cap="none" spc="-50" normalizeH="0" baseline="0" noProof="0" dirty="0">
                  <a:ln>
                    <a:solidFill>
                      <a:srgbClr val="FFFFFF">
                        <a:alpha val="0"/>
                      </a:srgbClr>
                    </a:solidFill>
                  </a:ln>
                  <a:solidFill>
                    <a:srgbClr val="000000"/>
                  </a:solidFill>
                  <a:effectLst/>
                  <a:uLnTx/>
                  <a:uFillTx/>
                  <a:latin typeface="Segoe UI" charset="0"/>
                  <a:ea typeface="Segoe UI" pitchFamily="34" charset="0"/>
                  <a:cs typeface="Segoe UI" pitchFamily="34" charset="0"/>
                </a:endParaRPr>
              </a:p>
            </p:txBody>
          </p:sp>
          <p:sp>
            <p:nvSpPr>
              <p:cNvPr id="19" name="Freeform 18"/>
              <p:cNvSpPr>
                <a:spLocks noChangeAspect="1"/>
              </p:cNvSpPr>
              <p:nvPr/>
            </p:nvSpPr>
            <p:spPr bwMode="auto">
              <a:xfrm>
                <a:off x="2175733" y="1830095"/>
                <a:ext cx="1024225" cy="120185"/>
              </a:xfrm>
              <a:custGeom>
                <a:avLst/>
                <a:gdLst>
                  <a:gd name="connsiteX0" fmla="*/ 1126907 w 1484366"/>
                  <a:gd name="connsiteY0" fmla="*/ 92222 h 174178"/>
                  <a:gd name="connsiteX1" fmla="*/ 1126907 w 1484366"/>
                  <a:gd name="connsiteY1" fmla="*/ 100883 h 174178"/>
                  <a:gd name="connsiteX2" fmla="*/ 1184646 w 1484366"/>
                  <a:gd name="connsiteY2" fmla="*/ 100883 h 174178"/>
                  <a:gd name="connsiteX3" fmla="*/ 1184646 w 1484366"/>
                  <a:gd name="connsiteY3" fmla="*/ 92222 h 174178"/>
                  <a:gd name="connsiteX4" fmla="*/ 1229754 w 1484366"/>
                  <a:gd name="connsiteY4" fmla="*/ 51724 h 174178"/>
                  <a:gd name="connsiteX5" fmla="*/ 1276267 w 1484366"/>
                  <a:gd name="connsiteY5" fmla="*/ 51724 h 174178"/>
                  <a:gd name="connsiteX6" fmla="*/ 1276267 w 1484366"/>
                  <a:gd name="connsiteY6" fmla="*/ 98237 h 174178"/>
                  <a:gd name="connsiteX7" fmla="*/ 1229754 w 1484366"/>
                  <a:gd name="connsiteY7" fmla="*/ 98237 h 174178"/>
                  <a:gd name="connsiteX8" fmla="*/ 1224142 w 1484366"/>
                  <a:gd name="connsiteY8" fmla="*/ 46112 h 174178"/>
                  <a:gd name="connsiteX9" fmla="*/ 1224142 w 1484366"/>
                  <a:gd name="connsiteY9" fmla="*/ 103850 h 174178"/>
                  <a:gd name="connsiteX10" fmla="*/ 1281879 w 1484366"/>
                  <a:gd name="connsiteY10" fmla="*/ 103850 h 174178"/>
                  <a:gd name="connsiteX11" fmla="*/ 1281879 w 1484366"/>
                  <a:gd name="connsiteY11" fmla="*/ 46112 h 174178"/>
                  <a:gd name="connsiteX12" fmla="*/ 1335992 w 1484366"/>
                  <a:gd name="connsiteY12" fmla="*/ 45213 h 174178"/>
                  <a:gd name="connsiteX13" fmla="*/ 1328262 w 1484366"/>
                  <a:gd name="connsiteY13" fmla="*/ 54101 h 174178"/>
                  <a:gd name="connsiteX14" fmla="*/ 1352498 w 1484366"/>
                  <a:gd name="connsiteY14" fmla="*/ 75181 h 174178"/>
                  <a:gd name="connsiteX15" fmla="*/ 1328262 w 1484366"/>
                  <a:gd name="connsiteY15" fmla="*/ 96262 h 174178"/>
                  <a:gd name="connsiteX16" fmla="*/ 1335992 w 1484366"/>
                  <a:gd name="connsiteY16" fmla="*/ 105149 h 174178"/>
                  <a:gd name="connsiteX17" fmla="*/ 1361471 w 1484366"/>
                  <a:gd name="connsiteY17" fmla="*/ 82986 h 174178"/>
                  <a:gd name="connsiteX18" fmla="*/ 1386951 w 1484366"/>
                  <a:gd name="connsiteY18" fmla="*/ 105149 h 174178"/>
                  <a:gd name="connsiteX19" fmla="*/ 1394681 w 1484366"/>
                  <a:gd name="connsiteY19" fmla="*/ 96262 h 174178"/>
                  <a:gd name="connsiteX20" fmla="*/ 1370445 w 1484366"/>
                  <a:gd name="connsiteY20" fmla="*/ 75181 h 174178"/>
                  <a:gd name="connsiteX21" fmla="*/ 1394681 w 1484366"/>
                  <a:gd name="connsiteY21" fmla="*/ 54101 h 174178"/>
                  <a:gd name="connsiteX22" fmla="*/ 1386951 w 1484366"/>
                  <a:gd name="connsiteY22" fmla="*/ 45213 h 174178"/>
                  <a:gd name="connsiteX23" fmla="*/ 1361471 w 1484366"/>
                  <a:gd name="connsiteY23" fmla="*/ 67375 h 174178"/>
                  <a:gd name="connsiteX24" fmla="*/ 63432 w 1484366"/>
                  <a:gd name="connsiteY24" fmla="*/ 0 h 174178"/>
                  <a:gd name="connsiteX25" fmla="*/ 83802 w 1484366"/>
                  <a:gd name="connsiteY25" fmla="*/ 0 h 174178"/>
                  <a:gd name="connsiteX26" fmla="*/ 1420934 w 1484366"/>
                  <a:gd name="connsiteY26" fmla="*/ 0 h 174178"/>
                  <a:gd name="connsiteX27" fmla="*/ 1484366 w 1484366"/>
                  <a:gd name="connsiteY27" fmla="*/ 63432 h 174178"/>
                  <a:gd name="connsiteX28" fmla="*/ 1484366 w 1484366"/>
                  <a:gd name="connsiteY28" fmla="*/ 150684 h 174178"/>
                  <a:gd name="connsiteX29" fmla="*/ 1479753 w 1484366"/>
                  <a:gd name="connsiteY29" fmla="*/ 174178 h 174178"/>
                  <a:gd name="connsiteX30" fmla="*/ 1430558 w 1484366"/>
                  <a:gd name="connsiteY30" fmla="*/ 149160 h 174178"/>
                  <a:gd name="connsiteX31" fmla="*/ 49548 w 1484366"/>
                  <a:gd name="connsiteY31" fmla="*/ 149661 h 174178"/>
                  <a:gd name="connsiteX32" fmla="*/ 1505 w 1484366"/>
                  <a:gd name="connsiteY32" fmla="*/ 161689 h 174178"/>
                  <a:gd name="connsiteX33" fmla="*/ 0 w 1484366"/>
                  <a:gd name="connsiteY33" fmla="*/ 63432 h 174178"/>
                  <a:gd name="connsiteX34" fmla="*/ 1289 w 1484366"/>
                  <a:gd name="connsiteY34" fmla="*/ 50648 h 174178"/>
                  <a:gd name="connsiteX35" fmla="*/ 4985 w 1484366"/>
                  <a:gd name="connsiteY35" fmla="*/ 38742 h 174178"/>
                  <a:gd name="connsiteX36" fmla="*/ 18580 w 1484366"/>
                  <a:gd name="connsiteY36" fmla="*/ 18578 h 174178"/>
                  <a:gd name="connsiteX37" fmla="*/ 38741 w 1484366"/>
                  <a:gd name="connsiteY37" fmla="*/ 4985 h 174178"/>
                  <a:gd name="connsiteX38" fmla="*/ 50648 w 1484366"/>
                  <a:gd name="connsiteY38" fmla="*/ 1289 h 174178"/>
                  <a:gd name="connsiteX39" fmla="*/ 63432 w 1484366"/>
                  <a:gd name="connsiteY39" fmla="*/ 0 h 17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84366" h="174178">
                    <a:moveTo>
                      <a:pt x="1126907" y="92222"/>
                    </a:moveTo>
                    <a:lnTo>
                      <a:pt x="1126907" y="100883"/>
                    </a:lnTo>
                    <a:lnTo>
                      <a:pt x="1184646" y="100883"/>
                    </a:lnTo>
                    <a:lnTo>
                      <a:pt x="1184646" y="92222"/>
                    </a:lnTo>
                    <a:close/>
                    <a:moveTo>
                      <a:pt x="1229754" y="51724"/>
                    </a:moveTo>
                    <a:lnTo>
                      <a:pt x="1276267" y="51724"/>
                    </a:lnTo>
                    <a:lnTo>
                      <a:pt x="1276267" y="98237"/>
                    </a:lnTo>
                    <a:lnTo>
                      <a:pt x="1229754" y="98237"/>
                    </a:lnTo>
                    <a:close/>
                    <a:moveTo>
                      <a:pt x="1224142" y="46112"/>
                    </a:moveTo>
                    <a:lnTo>
                      <a:pt x="1224142" y="103850"/>
                    </a:lnTo>
                    <a:lnTo>
                      <a:pt x="1281879" y="103850"/>
                    </a:lnTo>
                    <a:lnTo>
                      <a:pt x="1281879" y="46112"/>
                    </a:lnTo>
                    <a:close/>
                    <a:moveTo>
                      <a:pt x="1335992" y="45213"/>
                    </a:moveTo>
                    <a:lnTo>
                      <a:pt x="1328262" y="54101"/>
                    </a:lnTo>
                    <a:lnTo>
                      <a:pt x="1352498" y="75181"/>
                    </a:lnTo>
                    <a:lnTo>
                      <a:pt x="1328262" y="96262"/>
                    </a:lnTo>
                    <a:lnTo>
                      <a:pt x="1335992" y="105149"/>
                    </a:lnTo>
                    <a:lnTo>
                      <a:pt x="1361471" y="82986"/>
                    </a:lnTo>
                    <a:lnTo>
                      <a:pt x="1386951" y="105149"/>
                    </a:lnTo>
                    <a:lnTo>
                      <a:pt x="1394681" y="96262"/>
                    </a:lnTo>
                    <a:lnTo>
                      <a:pt x="1370445" y="75181"/>
                    </a:lnTo>
                    <a:lnTo>
                      <a:pt x="1394681" y="54101"/>
                    </a:lnTo>
                    <a:lnTo>
                      <a:pt x="1386951" y="45213"/>
                    </a:lnTo>
                    <a:lnTo>
                      <a:pt x="1361471" y="67375"/>
                    </a:lnTo>
                    <a:close/>
                    <a:moveTo>
                      <a:pt x="63432" y="0"/>
                    </a:moveTo>
                    <a:lnTo>
                      <a:pt x="83802" y="0"/>
                    </a:lnTo>
                    <a:lnTo>
                      <a:pt x="1420934" y="0"/>
                    </a:lnTo>
                    <a:cubicBezTo>
                      <a:pt x="1455967" y="0"/>
                      <a:pt x="1484366" y="28399"/>
                      <a:pt x="1484366" y="63432"/>
                    </a:cubicBezTo>
                    <a:lnTo>
                      <a:pt x="1484366" y="150684"/>
                    </a:lnTo>
                    <a:cubicBezTo>
                      <a:pt x="1484366" y="159000"/>
                      <a:pt x="1482766" y="166943"/>
                      <a:pt x="1479753" y="174178"/>
                    </a:cubicBezTo>
                    <a:cubicBezTo>
                      <a:pt x="1468946" y="158703"/>
                      <a:pt x="1450867" y="149160"/>
                      <a:pt x="1430558" y="149160"/>
                    </a:cubicBezTo>
                    <a:lnTo>
                      <a:pt x="49548" y="149661"/>
                    </a:lnTo>
                    <a:cubicBezTo>
                      <a:pt x="33534" y="148156"/>
                      <a:pt x="13509" y="150663"/>
                      <a:pt x="1505" y="161689"/>
                    </a:cubicBezTo>
                    <a:cubicBezTo>
                      <a:pt x="1002" y="128937"/>
                      <a:pt x="501" y="96184"/>
                      <a:pt x="0" y="63432"/>
                    </a:cubicBezTo>
                    <a:cubicBezTo>
                      <a:pt x="0" y="59053"/>
                      <a:pt x="444" y="54777"/>
                      <a:pt x="1289" y="50648"/>
                    </a:cubicBezTo>
                    <a:cubicBezTo>
                      <a:pt x="2135" y="46519"/>
                      <a:pt x="3380" y="42536"/>
                      <a:pt x="4985" y="38742"/>
                    </a:cubicBezTo>
                    <a:cubicBezTo>
                      <a:pt x="8195" y="31153"/>
                      <a:pt x="12839" y="24319"/>
                      <a:pt x="18580" y="18578"/>
                    </a:cubicBezTo>
                    <a:cubicBezTo>
                      <a:pt x="24319" y="12839"/>
                      <a:pt x="31152" y="8195"/>
                      <a:pt x="38741" y="4985"/>
                    </a:cubicBezTo>
                    <a:cubicBezTo>
                      <a:pt x="42536" y="3380"/>
                      <a:pt x="46519" y="2133"/>
                      <a:pt x="50648" y="1289"/>
                    </a:cubicBezTo>
                    <a:cubicBezTo>
                      <a:pt x="54778" y="444"/>
                      <a:pt x="59053" y="0"/>
                      <a:pt x="63432" y="0"/>
                    </a:cubicBezTo>
                    <a:close/>
                  </a:path>
                </a:pathLst>
              </a:custGeom>
              <a:solidFill>
                <a:srgbClr val="0072C6">
                  <a:lumMod val="50000"/>
                </a:srgbClr>
              </a:solidFill>
              <a:ln w="9525" cap="flat" cmpd="sng" algn="ctr">
                <a:noFill/>
                <a:prstDash val="solid"/>
              </a:ln>
              <a:effectLst/>
            </p:spPr>
            <p:txBody>
              <a:bodyPr rot="0" spcFirstLastPara="0" vert="horz" wrap="square" lIns="91414" tIns="45706" rIns="45706" bIns="91414" numCol="1" spcCol="0" rtlCol="0" fromWordArt="0" anchor="b"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3748" eaLnBrk="1" fontAlgn="base" latinLnBrk="0" hangingPunct="1">
                  <a:lnSpc>
                    <a:spcPct val="100000"/>
                  </a:lnSpc>
                  <a:spcBef>
                    <a:spcPct val="0"/>
                  </a:spcBef>
                  <a:spcAft>
                    <a:spcPct val="0"/>
                  </a:spcAft>
                  <a:buClrTx/>
                  <a:buSzTx/>
                  <a:buFontTx/>
                  <a:buNone/>
                  <a:tabLst/>
                  <a:defRPr/>
                </a:pPr>
                <a:endParaRPr kumimoji="0" lang="en-US" sz="1398" b="0" i="0" u="none" strike="noStrike" kern="0" cap="none" spc="-50" normalizeH="0" baseline="0" noProof="0" dirty="0">
                  <a:ln>
                    <a:solidFill>
                      <a:srgbClr val="FFFFFF">
                        <a:alpha val="0"/>
                      </a:srgbClr>
                    </a:solidFill>
                  </a:ln>
                  <a:solidFill>
                    <a:srgbClr val="000000"/>
                  </a:solidFill>
                  <a:effectLst/>
                  <a:uLnTx/>
                  <a:uFillTx/>
                  <a:latin typeface="Segoe UI" charset="0"/>
                  <a:ea typeface="Segoe UI" pitchFamily="34" charset="0"/>
                  <a:cs typeface="Segoe UI" pitchFamily="34" charset="0"/>
                </a:endParaRPr>
              </a:p>
            </p:txBody>
          </p:sp>
        </p:grpSp>
        <p:sp>
          <p:nvSpPr>
            <p:cNvPr id="17" name="TextBox 39"/>
            <p:cNvSpPr txBox="1"/>
            <p:nvPr/>
          </p:nvSpPr>
          <p:spPr>
            <a:xfrm>
              <a:off x="2004774" y="1619608"/>
              <a:ext cx="1367368" cy="197628"/>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31505" fontAlgn="base">
                <a:lnSpc>
                  <a:spcPct val="90000"/>
                </a:lnSpc>
                <a:spcBef>
                  <a:spcPct val="0"/>
                </a:spcBef>
                <a:spcAft>
                  <a:spcPts val="600"/>
                </a:spcAft>
              </a:pPr>
              <a:r>
                <a:rPr lang="en-US" sz="1399" dirty="0" smtClean="0">
                  <a:solidFill>
                    <a:srgbClr val="505050"/>
                  </a:solidFill>
                  <a:latin typeface="Segoe UI Semibold" panose="020B0702040204020203" pitchFamily="34" charset="0"/>
                  <a:ea typeface="MS PGothic" charset="0"/>
                  <a:cs typeface="Segoe UI Semibold" panose="020B0702040204020203" pitchFamily="34" charset="0"/>
                </a:rPr>
                <a:t>Security Policy</a:t>
              </a:r>
              <a:endParaRPr lang="en-US" sz="1399" dirty="0">
                <a:solidFill>
                  <a:srgbClr val="505050"/>
                </a:solidFill>
                <a:latin typeface="Segoe UI Semibold" panose="020B0702040204020203" pitchFamily="34" charset="0"/>
                <a:ea typeface="MS PGothic" charset="0"/>
                <a:cs typeface="Segoe UI Semibold" panose="020B0702040204020203" pitchFamily="34" charset="0"/>
              </a:endParaRPr>
            </a:p>
          </p:txBody>
        </p:sp>
      </p:grpSp>
      <p:pic>
        <p:nvPicPr>
          <p:cNvPr id="20" name="Picture 19"/>
          <p:cNvPicPr>
            <a:picLocks noChangeAspect="1"/>
          </p:cNvPicPr>
          <p:nvPr/>
        </p:nvPicPr>
        <p:blipFill>
          <a:blip r:embed="rId2"/>
          <a:stretch>
            <a:fillRect/>
          </a:stretch>
        </p:blipFill>
        <p:spPr>
          <a:xfrm>
            <a:off x="494242" y="3160885"/>
            <a:ext cx="3515040" cy="2457885"/>
          </a:xfrm>
          <a:prstGeom prst="rect">
            <a:avLst/>
          </a:prstGeom>
        </p:spPr>
      </p:pic>
      <p:cxnSp>
        <p:nvCxnSpPr>
          <p:cNvPr id="22" name="Elbow Connector 21"/>
          <p:cNvCxnSpPr>
            <a:stCxn id="20" idx="2"/>
            <a:endCxn id="14" idx="3"/>
          </p:cNvCxnSpPr>
          <p:nvPr/>
        </p:nvCxnSpPr>
        <p:spPr>
          <a:xfrm rot="16200000" flipH="1">
            <a:off x="4466268" y="3404264"/>
            <a:ext cx="541291" cy="4970302"/>
          </a:xfrm>
          <a:prstGeom prst="bentConnector3">
            <a:avLst>
              <a:gd name="adj1" fmla="val 188115"/>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33"/>
          <p:cNvCxnSpPr>
            <a:endCxn id="10" idx="3"/>
          </p:cNvCxnSpPr>
          <p:nvPr/>
        </p:nvCxnSpPr>
        <p:spPr>
          <a:xfrm rot="5400000" flipH="1" flipV="1">
            <a:off x="7705897" y="4548063"/>
            <a:ext cx="1196087" cy="1141172"/>
          </a:xfrm>
          <a:prstGeom prst="bentConnector4">
            <a:avLst>
              <a:gd name="adj1" fmla="val 4411"/>
              <a:gd name="adj2" fmla="val 163558"/>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8557891" y="4952055"/>
            <a:ext cx="3429353" cy="2123658"/>
          </a:xfrm>
          <a:prstGeom prst="rect">
            <a:avLst/>
          </a:prstGeom>
        </p:spPr>
        <p:txBody>
          <a:bodyPr wrap="square">
            <a:spAutoFit/>
          </a:bodyPr>
          <a:lstStyle/>
          <a:p>
            <a:pPr fontAlgn="base"/>
            <a:r>
              <a:rPr lang="en-US" b="1" dirty="0" smtClean="0">
                <a:solidFill>
                  <a:srgbClr val="002060"/>
                </a:solidFill>
                <a:latin typeface="Segoe UI" panose="020B0502040204020203" pitchFamily="34" charset="0"/>
                <a:cs typeface="Segoe UI" panose="020B0502040204020203" pitchFamily="34" charset="0"/>
              </a:rPr>
              <a:t>Row-Level Security based on </a:t>
            </a:r>
            <a:r>
              <a:rPr lang="en-US" b="1" dirty="0">
                <a:solidFill>
                  <a:srgbClr val="002060"/>
                </a:solidFill>
                <a:latin typeface="Segoe UI" panose="020B0502040204020203" pitchFamily="34" charset="0"/>
                <a:cs typeface="Segoe UI" panose="020B0502040204020203" pitchFamily="34" charset="0"/>
              </a:rPr>
              <a:t>SESSION_CONTEXT</a:t>
            </a:r>
          </a:p>
          <a:p>
            <a:pPr fontAlgn="base"/>
            <a:endParaRPr lang="en-US" sz="2800" b="1" dirty="0">
              <a:solidFill>
                <a:srgbClr val="002060"/>
              </a:solidFill>
              <a:latin typeface="Segoe UI" panose="020B0502040204020203" pitchFamily="34" charset="0"/>
              <a:cs typeface="Segoe UI" panose="020B0502040204020203" pitchFamily="34" charset="0"/>
            </a:endParaRPr>
          </a:p>
          <a:p>
            <a:pPr fontAlgn="base"/>
            <a:endParaRPr lang="en-AU" sz="2800" b="1" dirty="0" smtClean="0">
              <a:solidFill>
                <a:srgbClr val="002060"/>
              </a:solidFill>
              <a:latin typeface="Segoe UI" panose="020B0502040204020203" pitchFamily="34" charset="0"/>
              <a:cs typeface="Segoe UI" panose="020B0502040204020203" pitchFamily="34" charset="0"/>
            </a:endParaRPr>
          </a:p>
          <a:p>
            <a:pPr fontAlgn="base"/>
            <a:endParaRPr lang="en-US" sz="4000" b="1" dirty="0">
              <a:solidFill>
                <a:srgbClr val="002060"/>
              </a:solidFill>
              <a:latin typeface="Segoe UI" panose="020B0502040204020203" pitchFamily="34" charset="0"/>
              <a:cs typeface="Segoe UI" panose="020B0502040204020203" pitchFamily="34" charset="0"/>
            </a:endParaRPr>
          </a:p>
        </p:txBody>
      </p:sp>
      <p:sp>
        <p:nvSpPr>
          <p:cNvPr id="39" name="Rectangle 38"/>
          <p:cNvSpPr/>
          <p:nvPr/>
        </p:nvSpPr>
        <p:spPr>
          <a:xfrm>
            <a:off x="432399" y="2049786"/>
            <a:ext cx="4745311" cy="1969770"/>
          </a:xfrm>
          <a:prstGeom prst="rect">
            <a:avLst/>
          </a:prstGeom>
        </p:spPr>
        <p:txBody>
          <a:bodyPr wrap="square">
            <a:spAutoFit/>
          </a:bodyPr>
          <a:lstStyle/>
          <a:p>
            <a:pPr fontAlgn="base"/>
            <a:r>
              <a:rPr lang="en-US" dirty="0" err="1"/>
              <a:t>SessionContextInterceptor</a:t>
            </a:r>
            <a:r>
              <a:rPr lang="en-US" dirty="0"/>
              <a:t> </a:t>
            </a:r>
            <a:r>
              <a:rPr lang="en-US" dirty="0" smtClean="0"/>
              <a:t>Class</a:t>
            </a:r>
          </a:p>
          <a:p>
            <a:pPr fontAlgn="base"/>
            <a:r>
              <a:rPr lang="en-US" dirty="0" smtClean="0"/>
              <a:t>EXEC </a:t>
            </a:r>
            <a:r>
              <a:rPr lang="en-US" dirty="0" err="1"/>
              <a:t>sp_set_session_context</a:t>
            </a:r>
            <a:r>
              <a:rPr lang="en-US" dirty="0"/>
              <a:t> @</a:t>
            </a:r>
            <a:r>
              <a:rPr lang="en-US" dirty="0" smtClean="0"/>
              <a:t>key=</a:t>
            </a:r>
            <a:r>
              <a:rPr lang="en-US" dirty="0" err="1" smtClean="0"/>
              <a:t>N‘LoginName</a:t>
            </a:r>
            <a:r>
              <a:rPr lang="en-US" dirty="0" smtClean="0"/>
              <a:t>', </a:t>
            </a:r>
            <a:r>
              <a:rPr lang="en-US" dirty="0"/>
              <a:t>@value</a:t>
            </a:r>
            <a:r>
              <a:rPr lang="en-US" dirty="0" smtClean="0"/>
              <a:t>=@</a:t>
            </a:r>
            <a:r>
              <a:rPr lang="en-US" dirty="0" err="1"/>
              <a:t>LoginName</a:t>
            </a:r>
            <a:endParaRPr lang="en-US" sz="2800" b="1" dirty="0">
              <a:solidFill>
                <a:srgbClr val="002060"/>
              </a:solidFill>
              <a:latin typeface="Segoe UI" panose="020B0502040204020203" pitchFamily="34" charset="0"/>
              <a:cs typeface="Segoe UI" panose="020B0502040204020203" pitchFamily="34" charset="0"/>
            </a:endParaRPr>
          </a:p>
          <a:p>
            <a:pPr fontAlgn="base"/>
            <a:endParaRPr lang="en-AU" sz="2800" b="1" dirty="0" smtClean="0">
              <a:solidFill>
                <a:srgbClr val="002060"/>
              </a:solidFill>
              <a:latin typeface="Segoe UI" panose="020B0502040204020203" pitchFamily="34" charset="0"/>
              <a:cs typeface="Segoe UI" panose="020B0502040204020203" pitchFamily="34" charset="0"/>
            </a:endParaRPr>
          </a:p>
          <a:p>
            <a:pPr fontAlgn="base"/>
            <a:endParaRPr lang="en-US" sz="4000" b="1" dirty="0">
              <a:solidFill>
                <a:srgbClr val="002060"/>
              </a:solidFill>
              <a:latin typeface="Segoe UI" panose="020B0502040204020203" pitchFamily="34" charset="0"/>
              <a:cs typeface="Segoe UI" panose="020B0502040204020203" pitchFamily="34" charset="0"/>
            </a:endParaRPr>
          </a:p>
        </p:txBody>
      </p:sp>
      <p:pic>
        <p:nvPicPr>
          <p:cNvPr id="42" name="Picture 41"/>
          <p:cNvPicPr>
            <a:picLocks noChangeAspect="1"/>
          </p:cNvPicPr>
          <p:nvPr/>
        </p:nvPicPr>
        <p:blipFill>
          <a:blip r:embed="rId3"/>
          <a:stretch>
            <a:fillRect/>
          </a:stretch>
        </p:blipFill>
        <p:spPr>
          <a:xfrm>
            <a:off x="624835" y="3299008"/>
            <a:ext cx="1937744" cy="747361"/>
          </a:xfrm>
          <a:prstGeom prst="rect">
            <a:avLst/>
          </a:prstGeom>
        </p:spPr>
      </p:pic>
      <p:grpSp>
        <p:nvGrpSpPr>
          <p:cNvPr id="43" name="Group 42"/>
          <p:cNvGrpSpPr/>
          <p:nvPr/>
        </p:nvGrpSpPr>
        <p:grpSpPr>
          <a:xfrm>
            <a:off x="2382582" y="5597999"/>
            <a:ext cx="3181648" cy="879442"/>
            <a:chOff x="1582953" y="2394460"/>
            <a:chExt cx="3910630" cy="1460984"/>
          </a:xfrm>
        </p:grpSpPr>
        <p:sp>
          <p:nvSpPr>
            <p:cNvPr id="44" name="Rectangle 43"/>
            <p:cNvSpPr/>
            <p:nvPr/>
          </p:nvSpPr>
          <p:spPr bwMode="auto">
            <a:xfrm>
              <a:off x="1582953" y="2394460"/>
              <a:ext cx="3910630" cy="1460984"/>
            </a:xfrm>
            <a:prstGeom prst="rect">
              <a:avLst/>
            </a:prstGeom>
            <a:solidFill>
              <a:schemeClr val="bg1"/>
            </a:solidFill>
            <a:ln w="15875">
              <a:solidFill>
                <a:srgbClr val="C00000"/>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54" tIns="146283" rIns="182854" bIns="146283"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342834" indent="-342834" algn="ctr" defTabSz="932293" fontAlgn="base">
                <a:lnSpc>
                  <a:spcPct val="90000"/>
                </a:lnSpc>
                <a:spcBef>
                  <a:spcPct val="0"/>
                </a:spcBef>
                <a:spcAft>
                  <a:spcPct val="0"/>
                </a:spcAft>
                <a:buFont typeface="Wingdings 3" panose="05040102010807070707" pitchFamily="18" charset="2"/>
                <a:buChar char="Æ"/>
              </a:pPr>
              <a:endParaRPr lang="en-US" sz="2000" b="1" dirty="0" err="1">
                <a:solidFill>
                  <a:srgbClr val="FFFFFF"/>
                </a:solidFill>
                <a:latin typeface="Segoe UI Light"/>
                <a:ea typeface="Segoe UI" pitchFamily="34" charset="0"/>
                <a:cs typeface="Segoe UI" pitchFamily="34" charset="0"/>
              </a:endParaRPr>
            </a:p>
          </p:txBody>
        </p:sp>
        <p:sp>
          <p:nvSpPr>
            <p:cNvPr id="45" name="TextBox 49"/>
            <p:cNvSpPr txBox="1"/>
            <p:nvPr/>
          </p:nvSpPr>
          <p:spPr>
            <a:xfrm>
              <a:off x="1605897" y="2436530"/>
              <a:ext cx="2600176" cy="1226475"/>
            </a:xfrm>
            <a:prstGeom prst="rect">
              <a:avLst/>
            </a:prstGeom>
            <a:noFill/>
            <a:ln w="38100">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1684" fontAlgn="base">
                <a:spcBef>
                  <a:spcPct val="0"/>
                </a:spcBef>
                <a:spcAft>
                  <a:spcPct val="0"/>
                </a:spcAft>
              </a:pPr>
              <a:r>
                <a:rPr lang="en-US" sz="1399" b="1" dirty="0" smtClean="0">
                  <a:solidFill>
                    <a:srgbClr val="494949"/>
                  </a:solidFill>
                </a:rPr>
                <a:t>EF SQL generated:</a:t>
              </a:r>
            </a:p>
            <a:p>
              <a:pPr defTabSz="931684" fontAlgn="base">
                <a:spcBef>
                  <a:spcPct val="0"/>
                </a:spcBef>
                <a:spcAft>
                  <a:spcPct val="0"/>
                </a:spcAft>
              </a:pPr>
              <a:r>
                <a:rPr lang="en-US" sz="1399" b="1" dirty="0" smtClean="0">
                  <a:solidFill>
                    <a:srgbClr val="494949"/>
                  </a:solidFill>
                </a:rPr>
                <a:t>SELECT *</a:t>
              </a:r>
            </a:p>
            <a:p>
              <a:pPr defTabSz="931684" fontAlgn="base">
                <a:spcBef>
                  <a:spcPct val="0"/>
                </a:spcBef>
                <a:spcAft>
                  <a:spcPct val="0"/>
                </a:spcAft>
              </a:pPr>
              <a:r>
                <a:rPr lang="en-US" sz="1399" b="1" dirty="0" smtClean="0">
                  <a:solidFill>
                    <a:srgbClr val="494949"/>
                  </a:solidFill>
                </a:rPr>
                <a:t>FROM </a:t>
              </a:r>
              <a:r>
                <a:rPr lang="en-US" sz="1399" b="1" dirty="0" err="1">
                  <a:solidFill>
                    <a:srgbClr val="494949"/>
                  </a:solidFill>
                </a:rPr>
                <a:t>DimCustomer</a:t>
              </a:r>
              <a:endParaRPr lang="en-US" sz="1399" b="1" dirty="0">
                <a:solidFill>
                  <a:srgbClr val="494949"/>
                </a:solidFill>
              </a:endParaRPr>
            </a:p>
          </p:txBody>
        </p:sp>
      </p:grpSp>
      <p:sp>
        <p:nvSpPr>
          <p:cNvPr id="25" name="Right Arrow 24"/>
          <p:cNvSpPr/>
          <p:nvPr/>
        </p:nvSpPr>
        <p:spPr>
          <a:xfrm>
            <a:off x="4014023" y="4019556"/>
            <a:ext cx="1356362" cy="7999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App User</a:t>
            </a:r>
            <a:endParaRPr lang="en-US" dirty="0"/>
          </a:p>
        </p:txBody>
      </p:sp>
    </p:spTree>
    <p:extLst>
      <p:ext uri="{BB962C8B-B14F-4D97-AF65-F5344CB8AC3E}">
        <p14:creationId xmlns:p14="http://schemas.microsoft.com/office/powerpoint/2010/main" val="9890521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6348" y="422226"/>
            <a:ext cx="11274974" cy="4401205"/>
          </a:xfrm>
          <a:prstGeom prst="rect">
            <a:avLst/>
          </a:prstGeom>
        </p:spPr>
        <p:txBody>
          <a:bodyPr wrap="square">
            <a:spAutoFit/>
          </a:bodyPr>
          <a:lstStyle/>
          <a:p>
            <a:r>
              <a:rPr lang="en-AU" sz="4000" b="1" dirty="0">
                <a:solidFill>
                  <a:srgbClr val="002060"/>
                </a:solidFill>
                <a:latin typeface="Segoe UI" panose="020B0502040204020203" pitchFamily="34" charset="0"/>
                <a:cs typeface="Segoe UI" panose="020B0502040204020203" pitchFamily="34" charset="0"/>
              </a:rPr>
              <a:t>DEMO </a:t>
            </a:r>
            <a:r>
              <a:rPr lang="en-AU" sz="4000" b="1" dirty="0" smtClean="0">
                <a:solidFill>
                  <a:srgbClr val="002060"/>
                </a:solidFill>
                <a:latin typeface="Segoe UI" panose="020B0502040204020203" pitchFamily="34" charset="0"/>
                <a:cs typeface="Segoe UI" panose="020B0502040204020203" pitchFamily="34" charset="0"/>
              </a:rPr>
              <a:t>7.1: </a:t>
            </a:r>
          </a:p>
          <a:p>
            <a:r>
              <a:rPr lang="en-US" sz="4000" b="1" dirty="0">
                <a:solidFill>
                  <a:srgbClr val="002060"/>
                </a:solidFill>
                <a:latin typeface="Segoe UI" panose="020B0502040204020203" pitchFamily="34" charset="0"/>
                <a:cs typeface="Segoe UI" panose="020B0502040204020203" pitchFamily="34" charset="0"/>
              </a:rPr>
              <a:t>Client App Security (MVC, Web Forms, Web API) with SQL 2016 RLS </a:t>
            </a:r>
            <a:r>
              <a:rPr lang="en-AU" sz="4000" b="1" dirty="0">
                <a:solidFill>
                  <a:srgbClr val="002060"/>
                </a:solidFill>
                <a:latin typeface="Segoe UI" panose="020B0502040204020203" pitchFamily="34" charset="0"/>
                <a:cs typeface="Segoe UI" panose="020B0502040204020203" pitchFamily="34" charset="0"/>
              </a:rPr>
              <a:t>and Active Directory.</a:t>
            </a:r>
            <a:endParaRPr lang="en-US" sz="4000" b="1" dirty="0">
              <a:solidFill>
                <a:srgbClr val="002060"/>
              </a:solidFill>
              <a:latin typeface="Segoe UI" panose="020B0502040204020203" pitchFamily="34" charset="0"/>
              <a:cs typeface="Segoe UI" panose="020B0502040204020203" pitchFamily="34" charset="0"/>
            </a:endParaRPr>
          </a:p>
          <a:p>
            <a:endParaRPr lang="en-AU" sz="4000" b="1" dirty="0" smtClean="0">
              <a:solidFill>
                <a:srgbClr val="002060"/>
              </a:solidFill>
              <a:latin typeface="Segoe UI" panose="020B0502040204020203" pitchFamily="34" charset="0"/>
              <a:cs typeface="Segoe UI" panose="020B0502040204020203" pitchFamily="34" charset="0"/>
            </a:endParaRPr>
          </a:p>
          <a:p>
            <a:endParaRPr lang="en-AU" sz="4000" b="1" dirty="0" smtClean="0">
              <a:solidFill>
                <a:srgbClr val="002060"/>
              </a:solidFill>
              <a:latin typeface="Segoe UI" panose="020B0502040204020203" pitchFamily="34" charset="0"/>
              <a:cs typeface="Segoe UI" panose="020B0502040204020203" pitchFamily="34" charset="0"/>
            </a:endParaRPr>
          </a:p>
          <a:p>
            <a:endParaRPr lang="en-AU" sz="4000" b="1" dirty="0" smtClean="0">
              <a:solidFill>
                <a:srgbClr val="002060"/>
              </a:solidFill>
              <a:latin typeface="Segoe UI" panose="020B0502040204020203" pitchFamily="34" charset="0"/>
              <a:cs typeface="Segoe UI" panose="020B0502040204020203" pitchFamily="34" charset="0"/>
            </a:endParaRPr>
          </a:p>
          <a:p>
            <a:endParaRPr lang="en-US" sz="4000" dirty="0"/>
          </a:p>
        </p:txBody>
      </p:sp>
    </p:spTree>
    <p:extLst>
      <p:ext uri="{BB962C8B-B14F-4D97-AF65-F5344CB8AC3E}">
        <p14:creationId xmlns:p14="http://schemas.microsoft.com/office/powerpoint/2010/main" val="949654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116" y="669472"/>
            <a:ext cx="11429516" cy="761979"/>
          </a:xfrm>
        </p:spPr>
        <p:txBody>
          <a:bodyPr/>
          <a:lstStyle/>
          <a:p>
            <a:r>
              <a:rPr lang="en-US" dirty="0" smtClean="0"/>
              <a:t>Data Security with Power BI, SSAS, SQL Server and Active Directory</a:t>
            </a:r>
            <a:endParaRPr lang="en-US" dirty="0"/>
          </a:p>
        </p:txBody>
      </p:sp>
      <p:sp>
        <p:nvSpPr>
          <p:cNvPr id="3" name="Content Placeholder 2"/>
          <p:cNvSpPr>
            <a:spLocks noGrp="1"/>
          </p:cNvSpPr>
          <p:nvPr>
            <p:ph idx="1"/>
          </p:nvPr>
        </p:nvSpPr>
        <p:spPr>
          <a:xfrm>
            <a:off x="381116" y="2041741"/>
            <a:ext cx="11429516" cy="4434885"/>
          </a:xfrm>
        </p:spPr>
        <p:txBody>
          <a:bodyPr>
            <a:normAutofit/>
          </a:bodyPr>
          <a:lstStyle/>
          <a:p>
            <a:r>
              <a:rPr lang="en-US" sz="2800" dirty="0" smtClean="0"/>
              <a:t>Agenda</a:t>
            </a:r>
          </a:p>
          <a:p>
            <a:pPr marL="952509" lvl="1" indent="-342900">
              <a:buFont typeface="Arial" panose="020B0604020202020204" pitchFamily="34" charset="0"/>
              <a:buChar char="•"/>
            </a:pPr>
            <a:r>
              <a:rPr lang="en-US" sz="2400" dirty="0" smtClean="0"/>
              <a:t>SQL Server 2016 On-Premise </a:t>
            </a:r>
            <a:r>
              <a:rPr lang="en-US" sz="2400" dirty="0"/>
              <a:t>Data Security with Active Directory</a:t>
            </a:r>
            <a:endParaRPr lang="en-US" sz="2400" dirty="0" smtClean="0"/>
          </a:p>
          <a:p>
            <a:pPr marL="952509" lvl="1" indent="-342900">
              <a:buFont typeface="Arial" panose="020B0604020202020204" pitchFamily="34" charset="0"/>
              <a:buChar char="•"/>
            </a:pPr>
            <a:r>
              <a:rPr lang="en-US" sz="2400" dirty="0" smtClean="0"/>
              <a:t>SSAS Tabular/Multidimensional Security with Active Directory</a:t>
            </a:r>
          </a:p>
          <a:p>
            <a:pPr marL="952509" lvl="1" indent="-342900">
              <a:buFont typeface="Arial" panose="020B0604020202020204" pitchFamily="34" charset="0"/>
              <a:buChar char="•"/>
            </a:pPr>
            <a:r>
              <a:rPr lang="en-US" sz="2400" dirty="0" smtClean="0"/>
              <a:t>Azure Active Directory and On-Premise Gateway</a:t>
            </a:r>
            <a:endParaRPr lang="en-US" sz="2400" dirty="0"/>
          </a:p>
          <a:p>
            <a:pPr marL="952509" lvl="1" indent="-342900">
              <a:buFont typeface="Arial" panose="020B0604020202020204" pitchFamily="34" charset="0"/>
              <a:buChar char="•"/>
            </a:pPr>
            <a:r>
              <a:rPr lang="en-US" sz="2400" dirty="0" smtClean="0"/>
              <a:t>Power </a:t>
            </a:r>
            <a:r>
              <a:rPr lang="en-US" sz="2400" dirty="0"/>
              <a:t>BI Data </a:t>
            </a:r>
            <a:r>
              <a:rPr lang="en-US" sz="2400" dirty="0" smtClean="0"/>
              <a:t>Security –  Live Connection SSAS Tabular/Multidimensional with </a:t>
            </a:r>
            <a:r>
              <a:rPr lang="en-US" sz="2400" dirty="0"/>
              <a:t>Active </a:t>
            </a:r>
            <a:r>
              <a:rPr lang="en-US" sz="2400" dirty="0" smtClean="0"/>
              <a:t>Directory</a:t>
            </a:r>
          </a:p>
          <a:p>
            <a:pPr marL="952509" lvl="1" indent="-342900">
              <a:buFont typeface="Arial" panose="020B0604020202020204" pitchFamily="34" charset="0"/>
              <a:buChar char="•"/>
            </a:pPr>
            <a:r>
              <a:rPr lang="en-US" sz="2400" dirty="0"/>
              <a:t>Power BI </a:t>
            </a:r>
            <a:r>
              <a:rPr lang="en-US" sz="2400" dirty="0" smtClean="0"/>
              <a:t>Data Security – </a:t>
            </a:r>
            <a:r>
              <a:rPr lang="en-US" sz="2400" dirty="0"/>
              <a:t>Imported </a:t>
            </a:r>
            <a:r>
              <a:rPr lang="en-US" sz="2400" dirty="0" err="1" smtClean="0"/>
              <a:t>DataSet</a:t>
            </a:r>
            <a:r>
              <a:rPr lang="en-US" sz="2400" dirty="0" smtClean="0"/>
              <a:t> and Direct Query - with </a:t>
            </a:r>
            <a:r>
              <a:rPr lang="en-US" sz="2400" dirty="0"/>
              <a:t>Active </a:t>
            </a:r>
            <a:r>
              <a:rPr lang="en-US" sz="2400" dirty="0" smtClean="0"/>
              <a:t>Directory</a:t>
            </a:r>
          </a:p>
          <a:p>
            <a:pPr marL="952509" lvl="1" indent="-342900">
              <a:buFont typeface="Arial" panose="020B0604020202020204" pitchFamily="34" charset="0"/>
              <a:buChar char="•"/>
            </a:pPr>
            <a:r>
              <a:rPr lang="en-US" sz="2400" dirty="0" smtClean="0"/>
              <a:t>Client Apps with RLS and Power </a:t>
            </a:r>
            <a:r>
              <a:rPr lang="en-US" sz="2400" dirty="0"/>
              <a:t>BI </a:t>
            </a:r>
            <a:r>
              <a:rPr lang="en-US" sz="2400" dirty="0" smtClean="0"/>
              <a:t>RLS integration with a </a:t>
            </a:r>
            <a:r>
              <a:rPr lang="en-US" sz="2400" dirty="0"/>
              <a:t>web </a:t>
            </a:r>
            <a:r>
              <a:rPr lang="en-US" sz="2400" dirty="0" smtClean="0"/>
              <a:t>application.</a:t>
            </a:r>
            <a:endParaRPr lang="en-US" sz="2400" dirty="0"/>
          </a:p>
          <a:p>
            <a:pPr lvl="1"/>
            <a:endParaRPr lang="en-US" sz="2400" dirty="0"/>
          </a:p>
          <a:p>
            <a:pPr lvl="1"/>
            <a:endParaRPr lang="en-US" sz="2400" dirty="0"/>
          </a:p>
          <a:p>
            <a:endParaRPr lang="en-US" dirty="0"/>
          </a:p>
        </p:txBody>
      </p:sp>
    </p:spTree>
    <p:extLst>
      <p:ext uri="{BB962C8B-B14F-4D97-AF65-F5344CB8AC3E}">
        <p14:creationId xmlns:p14="http://schemas.microsoft.com/office/powerpoint/2010/main" val="34074705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5064" y="461554"/>
            <a:ext cx="11112136" cy="3785652"/>
          </a:xfrm>
          <a:prstGeom prst="rect">
            <a:avLst/>
          </a:prstGeom>
        </p:spPr>
        <p:txBody>
          <a:bodyPr wrap="square">
            <a:spAutoFit/>
          </a:bodyPr>
          <a:lstStyle/>
          <a:p>
            <a:pPr fontAlgn="base"/>
            <a:r>
              <a:rPr lang="en-AU" sz="4000" b="1" dirty="0" smtClean="0">
                <a:solidFill>
                  <a:srgbClr val="002060"/>
                </a:solidFill>
                <a:latin typeface="Segoe UI" panose="020B0502040204020203" pitchFamily="34" charset="0"/>
                <a:cs typeface="Segoe UI" panose="020B0502040204020203" pitchFamily="34" charset="0"/>
              </a:rPr>
              <a:t>DEMO 7.2: </a:t>
            </a:r>
          </a:p>
          <a:p>
            <a:pPr fontAlgn="base"/>
            <a:r>
              <a:rPr lang="en-US" sz="4000" b="1" dirty="0" smtClean="0">
                <a:solidFill>
                  <a:srgbClr val="002060"/>
                </a:solidFill>
                <a:latin typeface="Segoe UI" panose="020B0502040204020203" pitchFamily="34" charset="0"/>
                <a:cs typeface="Segoe UI" panose="020B0502040204020203" pitchFamily="34" charset="0"/>
              </a:rPr>
              <a:t>Integrate </a:t>
            </a:r>
            <a:r>
              <a:rPr lang="en-US" sz="4000" b="1" dirty="0">
                <a:solidFill>
                  <a:srgbClr val="002060"/>
                </a:solidFill>
                <a:latin typeface="Segoe UI" panose="020B0502040204020203" pitchFamily="34" charset="0"/>
                <a:cs typeface="Segoe UI" panose="020B0502040204020203" pitchFamily="34" charset="0"/>
              </a:rPr>
              <a:t>Power BI dashboard with a web application</a:t>
            </a:r>
            <a:endParaRPr lang="en-AU" sz="4000" b="1" dirty="0">
              <a:solidFill>
                <a:srgbClr val="002060"/>
              </a:solidFill>
              <a:latin typeface="Segoe UI" panose="020B0502040204020203" pitchFamily="34" charset="0"/>
              <a:cs typeface="Segoe UI" panose="020B0502040204020203" pitchFamily="34" charset="0"/>
            </a:endParaRPr>
          </a:p>
          <a:p>
            <a:pPr fontAlgn="base"/>
            <a:endParaRPr lang="en-US" sz="4000" b="1" dirty="0" smtClean="0">
              <a:solidFill>
                <a:srgbClr val="002060"/>
              </a:solidFill>
              <a:latin typeface="Segoe UI" panose="020B0502040204020203" pitchFamily="34" charset="0"/>
              <a:cs typeface="Segoe UI" panose="020B0502040204020203" pitchFamily="34" charset="0"/>
            </a:endParaRPr>
          </a:p>
          <a:p>
            <a:pPr fontAlgn="base"/>
            <a:endParaRPr lang="en-US" sz="4000" b="1" dirty="0">
              <a:solidFill>
                <a:srgbClr val="002060"/>
              </a:solidFill>
              <a:latin typeface="Segoe UI" panose="020B0502040204020203" pitchFamily="34" charset="0"/>
              <a:cs typeface="Segoe UI" panose="020B0502040204020203" pitchFamily="34" charset="0"/>
            </a:endParaRPr>
          </a:p>
          <a:p>
            <a:pPr fontAlgn="base"/>
            <a:endParaRPr lang="en-US" sz="4000" b="1" dirty="0">
              <a:solidFill>
                <a:srgbClr val="00206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837106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06135" y="1132416"/>
            <a:ext cx="7144509" cy="5257094"/>
          </a:xfrm>
          <a:prstGeom prst="rect">
            <a:avLst/>
          </a:prstGeom>
        </p:spPr>
      </p:pic>
      <p:sp>
        <p:nvSpPr>
          <p:cNvPr id="5" name="Rectangle 4"/>
          <p:cNvSpPr/>
          <p:nvPr/>
        </p:nvSpPr>
        <p:spPr>
          <a:xfrm>
            <a:off x="417513" y="241490"/>
            <a:ext cx="3925562" cy="523220"/>
          </a:xfrm>
          <a:prstGeom prst="rect">
            <a:avLst/>
          </a:prstGeom>
        </p:spPr>
        <p:txBody>
          <a:bodyPr wrap="none">
            <a:spAutoFit/>
          </a:bodyPr>
          <a:lstStyle/>
          <a:p>
            <a:r>
              <a:rPr lang="en-US" sz="2800" b="1" i="0" u="sng" strike="noStrike" dirty="0" smtClean="0">
                <a:solidFill>
                  <a:srgbClr val="FFFFFF"/>
                </a:solidFill>
                <a:effectLst/>
                <a:latin typeface="Roboto"/>
                <a:hlinkClick r:id="rId3"/>
              </a:rPr>
              <a:t>Power BI Architecture</a:t>
            </a:r>
            <a:endParaRPr lang="en-US" sz="2800" b="1" u="sng" dirty="0"/>
          </a:p>
        </p:txBody>
      </p:sp>
    </p:spTree>
    <p:extLst>
      <p:ext uri="{BB962C8B-B14F-4D97-AF65-F5344CB8AC3E}">
        <p14:creationId xmlns:p14="http://schemas.microsoft.com/office/powerpoint/2010/main" val="11950682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7513" y="241490"/>
            <a:ext cx="5811206" cy="523220"/>
          </a:xfrm>
          <a:prstGeom prst="rect">
            <a:avLst/>
          </a:prstGeom>
        </p:spPr>
        <p:txBody>
          <a:bodyPr wrap="none">
            <a:spAutoFit/>
          </a:bodyPr>
          <a:lstStyle/>
          <a:p>
            <a:r>
              <a:rPr lang="en-US" sz="2800" b="1" i="0" u="sng" strike="noStrike" dirty="0" smtClean="0">
                <a:solidFill>
                  <a:srgbClr val="FFFFFF"/>
                </a:solidFill>
                <a:effectLst/>
                <a:latin typeface="Roboto"/>
                <a:hlinkClick r:id="rId2"/>
              </a:rPr>
              <a:t>Limitations of Power </a:t>
            </a:r>
            <a:r>
              <a:rPr lang="en-US" sz="2800" b="1" i="0" u="sng" strike="noStrike" smtClean="0">
                <a:solidFill>
                  <a:srgbClr val="FFFFFF"/>
                </a:solidFill>
                <a:effectLst/>
                <a:latin typeface="Roboto"/>
                <a:hlinkClick r:id="rId2"/>
              </a:rPr>
              <a:t>BI with RLS</a:t>
            </a:r>
            <a:endParaRPr lang="en-US" sz="2800" b="1" u="sng" dirty="0"/>
          </a:p>
        </p:txBody>
      </p:sp>
      <p:sp>
        <p:nvSpPr>
          <p:cNvPr id="4" name="TextBox 3"/>
          <p:cNvSpPr txBox="1"/>
          <p:nvPr/>
        </p:nvSpPr>
        <p:spPr>
          <a:xfrm>
            <a:off x="530578" y="1354666"/>
            <a:ext cx="8105422" cy="3693319"/>
          </a:xfrm>
          <a:prstGeom prst="rect">
            <a:avLst/>
          </a:prstGeom>
          <a:noFill/>
        </p:spPr>
        <p:txBody>
          <a:bodyPr wrap="square" rtlCol="0">
            <a:spAutoFit/>
          </a:bodyPr>
          <a:lstStyle/>
          <a:p>
            <a:r>
              <a:rPr lang="en-US" dirty="0" smtClean="0"/>
              <a:t>At June, 2017:</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Power BI Services</a:t>
            </a:r>
          </a:p>
          <a:p>
            <a:pPr marL="742950" lvl="1" indent="-285750">
              <a:buFont typeface="Arial" panose="020B0604020202020204" pitchFamily="34" charset="0"/>
              <a:buChar char="•"/>
            </a:pPr>
            <a:r>
              <a:rPr lang="en-US" dirty="0"/>
              <a:t>Q&amp;A (Natural Language Search</a:t>
            </a:r>
            <a:r>
              <a:rPr lang="en-US" dirty="0" smtClean="0"/>
              <a:t>) is not available for Imported Dataset </a:t>
            </a:r>
            <a:r>
              <a:rPr lang="en-US" dirty="0"/>
              <a:t>nor SQL Direct Query.</a:t>
            </a:r>
            <a:endParaRPr lang="en-US" dirty="0" smtClean="0"/>
          </a:p>
          <a:p>
            <a:pPr marL="742950" lvl="1" indent="-285750">
              <a:buFont typeface="Arial" panose="020B0604020202020204" pitchFamily="34" charset="0"/>
              <a:buChar char="•"/>
            </a:pPr>
            <a:r>
              <a:rPr lang="en-US" dirty="0" smtClean="0"/>
              <a:t>SQL Server 2016 RLS does not </a:t>
            </a:r>
            <a:r>
              <a:rPr lang="en-US" dirty="0"/>
              <a:t>work for </a:t>
            </a:r>
            <a:r>
              <a:rPr lang="en-US" dirty="0" smtClean="0"/>
              <a:t>Power BI - SQL </a:t>
            </a:r>
            <a:r>
              <a:rPr lang="en-US" dirty="0"/>
              <a:t>Direct </a:t>
            </a:r>
            <a:r>
              <a:rPr lang="en-US" dirty="0" smtClean="0"/>
              <a:t>Query.</a:t>
            </a:r>
          </a:p>
          <a:p>
            <a:pPr marL="742950" lvl="1" indent="-285750">
              <a:buFont typeface="Arial" panose="020B0604020202020204" pitchFamily="34" charset="0"/>
              <a:buChar char="•"/>
            </a:pPr>
            <a:r>
              <a:rPr lang="en-US" dirty="0" smtClean="0"/>
              <a:t>Publish to Web does not have Authentication, so it cannot pass down the user for Row Level Security.</a:t>
            </a:r>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6373797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665" y="259645"/>
            <a:ext cx="10668001" cy="4555093"/>
          </a:xfrm>
          <a:prstGeom prst="rect">
            <a:avLst/>
          </a:prstGeom>
        </p:spPr>
        <p:txBody>
          <a:bodyPr wrap="square">
            <a:spAutoFit/>
          </a:bodyPr>
          <a:lstStyle/>
          <a:p>
            <a:r>
              <a:rPr lang="en-US" sz="4800" dirty="0" smtClean="0"/>
              <a:t>Resources:</a:t>
            </a:r>
          </a:p>
          <a:p>
            <a:r>
              <a:rPr lang="en-US" sz="2800" dirty="0" smtClean="0"/>
              <a:t>www.hectorv.com – Category: BI Row Level Security</a:t>
            </a:r>
          </a:p>
          <a:p>
            <a:r>
              <a:rPr lang="en-US" sz="3600" dirty="0" smtClean="0"/>
              <a:t>www.hectorv.com/...</a:t>
            </a:r>
          </a:p>
          <a:p>
            <a:r>
              <a:rPr lang="en-US" sz="2400" dirty="0" smtClean="0"/>
              <a:t>I’ll write 6 posts on BI Data Security: Gateway, Azure AD, SQL RLS, SSAS RLS, Power BI RLS, Power BI Integration.</a:t>
            </a:r>
            <a:endParaRPr lang="en-US" sz="3600" dirty="0"/>
          </a:p>
          <a:p>
            <a:r>
              <a:rPr lang="en-US" sz="2400" dirty="0"/>
              <a:t>Microsoft Power BI </a:t>
            </a:r>
            <a:r>
              <a:rPr lang="en-US" sz="2400" dirty="0" smtClean="0"/>
              <a:t>security:</a:t>
            </a:r>
            <a:endParaRPr lang="en-US" sz="2400" dirty="0"/>
          </a:p>
          <a:p>
            <a:r>
              <a:rPr lang="en-US" dirty="0" smtClean="0"/>
              <a:t>https</a:t>
            </a:r>
            <a:r>
              <a:rPr lang="en-US" dirty="0"/>
              <a:t>://www.microsoft.com/en-us/trustcenter/security/powerbi-security</a:t>
            </a:r>
          </a:p>
          <a:p>
            <a:r>
              <a:rPr lang="en-US" sz="2400" dirty="0" smtClean="0"/>
              <a:t>Power BI Security: </a:t>
            </a:r>
          </a:p>
          <a:p>
            <a:r>
              <a:rPr lang="en-US" sz="1600" dirty="0" smtClean="0"/>
              <a:t>https</a:t>
            </a:r>
            <a:r>
              <a:rPr lang="en-US" sz="1600" dirty="0"/>
              <a:t>://powerbi.microsoft.com/en-us/documentation/powerbi-admin-power-bi-security</a:t>
            </a:r>
            <a:endParaRPr lang="en-US" sz="2400" dirty="0" smtClean="0"/>
          </a:p>
          <a:p>
            <a:endParaRPr lang="en-US" sz="4800" dirty="0"/>
          </a:p>
        </p:txBody>
      </p:sp>
      <p:sp>
        <p:nvSpPr>
          <p:cNvPr id="4" name="Rectangle 3"/>
          <p:cNvSpPr/>
          <p:nvPr/>
        </p:nvSpPr>
        <p:spPr>
          <a:xfrm>
            <a:off x="699910" y="4430016"/>
            <a:ext cx="4097867" cy="1631216"/>
          </a:xfrm>
          <a:prstGeom prst="rect">
            <a:avLst/>
          </a:prstGeom>
        </p:spPr>
        <p:txBody>
          <a:bodyPr wrap="square">
            <a:spAutoFit/>
          </a:bodyPr>
          <a:lstStyle/>
          <a:p>
            <a:r>
              <a:rPr lang="de-DE" sz="2800" dirty="0" smtClean="0"/>
              <a:t>Hector Villafuerte</a:t>
            </a:r>
          </a:p>
          <a:p>
            <a:r>
              <a:rPr lang="de-DE" dirty="0" smtClean="0"/>
              <a:t>Blog: </a:t>
            </a:r>
            <a:r>
              <a:rPr lang="de-DE" dirty="0" smtClean="0">
                <a:hlinkClick r:id="rId3"/>
              </a:rPr>
              <a:t>www.hectorv.com</a:t>
            </a:r>
            <a:endParaRPr lang="de-DE" dirty="0" smtClean="0"/>
          </a:p>
          <a:p>
            <a:r>
              <a:rPr lang="de-DE" dirty="0" smtClean="0"/>
              <a:t>E-mail: </a:t>
            </a:r>
            <a:r>
              <a:rPr lang="de-DE" dirty="0" smtClean="0">
                <a:hlinkClick r:id="rId4"/>
              </a:rPr>
              <a:t>optimumclick@gmail.com</a:t>
            </a:r>
            <a:endParaRPr lang="de-DE" dirty="0" smtClean="0"/>
          </a:p>
          <a:p>
            <a:endParaRPr lang="de-DE" dirty="0" smtClean="0"/>
          </a:p>
          <a:p>
            <a:endParaRPr lang="en-US" dirty="0"/>
          </a:p>
        </p:txBody>
      </p:sp>
      <p:sp>
        <p:nvSpPr>
          <p:cNvPr id="2" name="TextBox 1"/>
          <p:cNvSpPr txBox="1"/>
          <p:nvPr/>
        </p:nvSpPr>
        <p:spPr>
          <a:xfrm>
            <a:off x="6039556" y="4842934"/>
            <a:ext cx="3556000" cy="769441"/>
          </a:xfrm>
          <a:prstGeom prst="rect">
            <a:avLst/>
          </a:prstGeom>
          <a:noFill/>
        </p:spPr>
        <p:txBody>
          <a:bodyPr wrap="square" rtlCol="0">
            <a:spAutoFit/>
          </a:bodyPr>
          <a:lstStyle/>
          <a:p>
            <a:r>
              <a:rPr lang="en-US" sz="4400" b="1" dirty="0" smtClean="0"/>
              <a:t>Questions?</a:t>
            </a:r>
            <a:endParaRPr lang="en-US" sz="4400" b="1" dirty="0"/>
          </a:p>
        </p:txBody>
      </p:sp>
    </p:spTree>
    <p:extLst>
      <p:ext uri="{BB962C8B-B14F-4D97-AF65-F5344CB8AC3E}">
        <p14:creationId xmlns:p14="http://schemas.microsoft.com/office/powerpoint/2010/main" val="18723295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a:t>
            </a:r>
            <a:endParaRPr lang="en-US" dirty="0"/>
          </a:p>
        </p:txBody>
      </p:sp>
      <p:sp>
        <p:nvSpPr>
          <p:cNvPr id="3" name="Content Placeholder 2"/>
          <p:cNvSpPr>
            <a:spLocks noGrp="1"/>
          </p:cNvSpPr>
          <p:nvPr>
            <p:ph idx="1"/>
          </p:nvPr>
        </p:nvSpPr>
        <p:spPr/>
        <p:txBody>
          <a:bodyPr/>
          <a:lstStyle/>
          <a:p>
            <a:pPr marL="571500" indent="-571500">
              <a:buFont typeface="Arial" panose="020B0604020202020204" pitchFamily="34" charset="0"/>
              <a:buChar char="•"/>
            </a:pPr>
            <a:r>
              <a:rPr lang="en-US" dirty="0" smtClean="0"/>
              <a:t>How many of you are using Active Directory in your company?</a:t>
            </a:r>
          </a:p>
          <a:p>
            <a:pPr marL="571500" indent="-571500">
              <a:buFont typeface="Arial" panose="020B0604020202020204" pitchFamily="34" charset="0"/>
              <a:buChar char="•"/>
            </a:pPr>
            <a:r>
              <a:rPr lang="en-US" dirty="0"/>
              <a:t>How many of you are using </a:t>
            </a:r>
            <a:r>
              <a:rPr lang="en-US" dirty="0" smtClean="0"/>
              <a:t>SSAS Tabular or Multidimensional?</a:t>
            </a:r>
            <a:endParaRPr lang="en-US" dirty="0"/>
          </a:p>
          <a:p>
            <a:pPr marL="571500" indent="-571500">
              <a:buFont typeface="Arial" panose="020B0604020202020204" pitchFamily="34" charset="0"/>
              <a:buChar char="•"/>
            </a:pPr>
            <a:r>
              <a:rPr lang="en-US" dirty="0" smtClean="0"/>
              <a:t>How </a:t>
            </a:r>
            <a:r>
              <a:rPr lang="en-US" dirty="0"/>
              <a:t>many of you are using </a:t>
            </a:r>
            <a:r>
              <a:rPr lang="en-US" dirty="0" err="1" smtClean="0"/>
              <a:t>PowerBI</a:t>
            </a:r>
            <a:r>
              <a:rPr lang="en-US" dirty="0" smtClean="0"/>
              <a:t> </a:t>
            </a:r>
            <a:r>
              <a:rPr lang="en-US" dirty="0"/>
              <a:t>in your company?</a:t>
            </a:r>
          </a:p>
          <a:p>
            <a:endParaRPr lang="en-US" dirty="0"/>
          </a:p>
        </p:txBody>
      </p:sp>
    </p:spTree>
    <p:extLst>
      <p:ext uri="{BB962C8B-B14F-4D97-AF65-F5344CB8AC3E}">
        <p14:creationId xmlns:p14="http://schemas.microsoft.com/office/powerpoint/2010/main" val="3443541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bwMode="auto">
          <a:xfrm>
            <a:off x="7937536" y="2200772"/>
            <a:ext cx="1252757" cy="327345"/>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46" name="Rectangle 20"/>
          <p:cNvSpPr>
            <a:spLocks noChangeArrowheads="1"/>
          </p:cNvSpPr>
          <p:nvPr/>
        </p:nvSpPr>
        <p:spPr bwMode="auto">
          <a:xfrm flipH="1">
            <a:off x="9450190" y="5739820"/>
            <a:ext cx="1265673" cy="201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3505" fontAlgn="base">
              <a:spcBef>
                <a:spcPct val="0"/>
              </a:spcBef>
              <a:spcAft>
                <a:spcPct val="0"/>
              </a:spcAft>
            </a:pPr>
            <a:endParaRPr lang="en-US" sz="2400" dirty="0">
              <a:solidFill>
                <a:srgbClr val="000000"/>
              </a:solidFill>
              <a:ea typeface="MS PGothic" charset="0"/>
            </a:endParaRPr>
          </a:p>
        </p:txBody>
      </p:sp>
      <p:sp>
        <p:nvSpPr>
          <p:cNvPr id="386" name="Title 1"/>
          <p:cNvSpPr txBox="1">
            <a:spLocks/>
          </p:cNvSpPr>
          <p:nvPr/>
        </p:nvSpPr>
        <p:spPr>
          <a:xfrm>
            <a:off x="321578" y="245080"/>
            <a:ext cx="11424437" cy="1054734"/>
          </a:xfrm>
          <a:prstGeom prst="rect">
            <a:avLst/>
          </a:prstGeom>
        </p:spPr>
        <p:txBody>
          <a:bodyPr anchor="ctr" anchorCtr="0"/>
          <a:lstStyle>
            <a:lvl1pPr algn="l" defTabSz="931863" rtl="0" fontAlgn="base">
              <a:lnSpc>
                <a:spcPct val="90000"/>
              </a:lnSpc>
              <a:spcBef>
                <a:spcPct val="0"/>
              </a:spcBef>
              <a:spcAft>
                <a:spcPct val="0"/>
              </a:spcAft>
              <a:defRPr lang="en-US" sz="4000" kern="1200" spc="-102" dirty="0">
                <a:ln w="3175">
                  <a:noFill/>
                </a:ln>
                <a:solidFill>
                  <a:schemeClr val="tx1"/>
                </a:solidFill>
                <a:latin typeface="+mj-lt"/>
                <a:ea typeface="ＭＳ Ｐゴシック" charset="0"/>
                <a:cs typeface="Segoe UI" pitchFamily="34" charset="0"/>
              </a:defRPr>
            </a:lvl1pPr>
            <a:lvl2pPr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2pPr>
            <a:lvl3pPr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3pPr>
            <a:lvl4pPr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4pPr>
            <a:lvl5pPr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5pPr>
            <a:lvl6pPr marL="457200"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6pPr>
            <a:lvl7pPr marL="914400"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7pPr>
            <a:lvl8pPr marL="1371600"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8pPr>
            <a:lvl9pPr marL="1828800"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9pPr>
          </a:lstStyle>
          <a:p>
            <a:r>
              <a:rPr lang="en-US" sz="3600" dirty="0" smtClean="0"/>
              <a:t>New SQL </a:t>
            </a:r>
            <a:r>
              <a:rPr lang="en-US" sz="3600" dirty="0"/>
              <a:t>Server 2016 </a:t>
            </a:r>
            <a:r>
              <a:rPr lang="en-US" sz="3600" dirty="0" smtClean="0"/>
              <a:t>security features</a:t>
            </a:r>
            <a:endParaRPr lang="en-US" sz="3600" dirty="0"/>
          </a:p>
        </p:txBody>
      </p:sp>
      <p:sp>
        <p:nvSpPr>
          <p:cNvPr id="380" name="TextBox 379"/>
          <p:cNvSpPr txBox="1"/>
          <p:nvPr/>
        </p:nvSpPr>
        <p:spPr>
          <a:xfrm>
            <a:off x="2" y="6512202"/>
            <a:ext cx="3731368" cy="345312"/>
          </a:xfrm>
          <a:prstGeom prst="rect">
            <a:avLst/>
          </a:prstGeom>
          <a:noFill/>
        </p:spPr>
        <p:txBody>
          <a:bodyPr wrap="square" lIns="358570" tIns="143428" rIns="179285" bIns="143428" rtlCol="0" anchor="ctr" anchorCtr="0">
            <a:noAutofit/>
          </a:bodyPr>
          <a:lstStyle/>
          <a:p>
            <a:pPr defTabSz="913505" fontAlgn="base">
              <a:lnSpc>
                <a:spcPct val="90000"/>
              </a:lnSpc>
              <a:spcBef>
                <a:spcPct val="0"/>
              </a:spcBef>
              <a:spcAft>
                <a:spcPts val="588"/>
              </a:spcAft>
            </a:pPr>
            <a:r>
              <a:rPr lang="en-US" sz="1372" dirty="0">
                <a:solidFill>
                  <a:srgbClr val="FFFFFF"/>
                </a:solidFill>
                <a:latin typeface="Segoe UI Semibold" panose="020B0702040204020203" pitchFamily="34" charset="0"/>
                <a:ea typeface="Segoe UI Black" panose="020B0A02040204020203" pitchFamily="34" charset="0"/>
                <a:cs typeface="Segoe UI Semibold" panose="020B0702040204020203" pitchFamily="34" charset="0"/>
              </a:rPr>
              <a:t>Security</a:t>
            </a:r>
          </a:p>
        </p:txBody>
      </p:sp>
      <p:pic>
        <p:nvPicPr>
          <p:cNvPr id="1026" name="Picture 2" descr="Fig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531" y="1611924"/>
            <a:ext cx="4086225" cy="15335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05531" y="1196295"/>
            <a:ext cx="2954655" cy="369332"/>
          </a:xfrm>
          <a:prstGeom prst="rect">
            <a:avLst/>
          </a:prstGeom>
        </p:spPr>
        <p:txBody>
          <a:bodyPr wrap="none">
            <a:spAutoFit/>
          </a:bodyPr>
          <a:lstStyle/>
          <a:p>
            <a:r>
              <a:rPr lang="en-US" dirty="0"/>
              <a:t>Always </a:t>
            </a:r>
            <a:r>
              <a:rPr lang="en-US" dirty="0" smtClean="0"/>
              <a:t>Encrypted: </a:t>
            </a:r>
            <a:r>
              <a:rPr lang="en-US" dirty="0"/>
              <a:t>motion</a:t>
            </a:r>
            <a:r>
              <a:rPr lang="en-US" dirty="0" smtClean="0"/>
              <a:t> </a:t>
            </a:r>
            <a:endParaRPr lang="en-US" dirty="0"/>
          </a:p>
        </p:txBody>
      </p:sp>
      <p:pic>
        <p:nvPicPr>
          <p:cNvPr id="1028" name="Picture 4" descr="Fig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7054" y="2318911"/>
            <a:ext cx="3943350" cy="19240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27054" y="1863272"/>
            <a:ext cx="2148602" cy="369332"/>
          </a:xfrm>
          <a:prstGeom prst="rect">
            <a:avLst/>
          </a:prstGeom>
        </p:spPr>
        <p:txBody>
          <a:bodyPr wrap="none">
            <a:spAutoFit/>
          </a:bodyPr>
          <a:lstStyle/>
          <a:p>
            <a:r>
              <a:rPr lang="en-US" dirty="0"/>
              <a:t>Row-Level Security</a:t>
            </a:r>
          </a:p>
        </p:txBody>
      </p:sp>
      <p:pic>
        <p:nvPicPr>
          <p:cNvPr id="5" name="Picture 4"/>
          <p:cNvPicPr>
            <a:picLocks noChangeAspect="1"/>
          </p:cNvPicPr>
          <p:nvPr/>
        </p:nvPicPr>
        <p:blipFill>
          <a:blip r:embed="rId5"/>
          <a:stretch>
            <a:fillRect/>
          </a:stretch>
        </p:blipFill>
        <p:spPr>
          <a:xfrm>
            <a:off x="1087152" y="3881064"/>
            <a:ext cx="3905250" cy="2390775"/>
          </a:xfrm>
          <a:prstGeom prst="rect">
            <a:avLst/>
          </a:prstGeom>
        </p:spPr>
      </p:pic>
      <p:sp>
        <p:nvSpPr>
          <p:cNvPr id="6" name="Rectangle 5"/>
          <p:cNvSpPr/>
          <p:nvPr/>
        </p:nvSpPr>
        <p:spPr>
          <a:xfrm>
            <a:off x="1087152" y="3456035"/>
            <a:ext cx="2476960" cy="369332"/>
          </a:xfrm>
          <a:prstGeom prst="rect">
            <a:avLst/>
          </a:prstGeom>
        </p:spPr>
        <p:txBody>
          <a:bodyPr wrap="none">
            <a:spAutoFit/>
          </a:bodyPr>
          <a:lstStyle/>
          <a:p>
            <a:r>
              <a:rPr lang="en-US" dirty="0"/>
              <a:t>Dynamic Data Masking</a:t>
            </a:r>
          </a:p>
        </p:txBody>
      </p:sp>
    </p:spTree>
    <p:extLst>
      <p:ext uri="{BB962C8B-B14F-4D97-AF65-F5344CB8AC3E}">
        <p14:creationId xmlns:p14="http://schemas.microsoft.com/office/powerpoint/2010/main" val="2696024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Row Level Security – Use Cases</a:t>
            </a:r>
            <a:endParaRPr lang="en-US" dirty="0"/>
          </a:p>
        </p:txBody>
      </p:sp>
      <p:sp>
        <p:nvSpPr>
          <p:cNvPr id="3" name="Rectangle 2"/>
          <p:cNvSpPr/>
          <p:nvPr/>
        </p:nvSpPr>
        <p:spPr>
          <a:xfrm>
            <a:off x="677334" y="1747130"/>
            <a:ext cx="11034502" cy="3532442"/>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US" sz="2400" dirty="0">
                <a:solidFill>
                  <a:srgbClr val="000000"/>
                </a:solidFill>
                <a:latin typeface="Segoe UI"/>
                <a:cs typeface="Segoe UI"/>
              </a:rPr>
              <a:t>Oil &amp; gas exploration app might restrict access to well production data, based on analyst’s region.</a:t>
            </a:r>
          </a:p>
          <a:p>
            <a:pPr marL="285750" indent="-285750">
              <a:lnSpc>
                <a:spcPct val="107000"/>
              </a:lnSpc>
              <a:spcAft>
                <a:spcPts val="800"/>
              </a:spcAft>
              <a:buFont typeface="Arial" panose="020B0604020202020204" pitchFamily="34" charset="0"/>
              <a:buChar char="•"/>
            </a:pPr>
            <a:r>
              <a:rPr lang="en-US" sz="2400" dirty="0">
                <a:solidFill>
                  <a:srgbClr val="000000"/>
                </a:solidFill>
                <a:latin typeface="Segoe UI"/>
                <a:cs typeface="Segoe UI"/>
              </a:rPr>
              <a:t>Healthcare app might restrict access to patient data, based on a doctor’s staffing assignments.</a:t>
            </a:r>
          </a:p>
          <a:p>
            <a:pPr marL="285750" indent="-285750">
              <a:lnSpc>
                <a:spcPct val="107000"/>
              </a:lnSpc>
              <a:spcAft>
                <a:spcPts val="800"/>
              </a:spcAft>
              <a:buFont typeface="Arial" panose="020B0604020202020204" pitchFamily="34" charset="0"/>
              <a:buChar char="•"/>
            </a:pPr>
            <a:r>
              <a:rPr lang="en-US" sz="2400" dirty="0">
                <a:solidFill>
                  <a:srgbClr val="000000"/>
                </a:solidFill>
                <a:latin typeface="Segoe UI"/>
                <a:cs typeface="Segoe UI"/>
              </a:rPr>
              <a:t>Multitenant app with a “shared database, shared schema” tenancy model needs to prevent tenants from accessing data that does not belong to them.</a:t>
            </a:r>
          </a:p>
          <a:p>
            <a:pPr marL="285750" indent="-285750">
              <a:lnSpc>
                <a:spcPct val="107000"/>
              </a:lnSpc>
              <a:spcAft>
                <a:spcPts val="800"/>
              </a:spcAft>
              <a:buFont typeface="Arial" panose="020B0604020202020204" pitchFamily="34" charset="0"/>
              <a:buChar char="•"/>
            </a:pPr>
            <a:r>
              <a:rPr lang="en-US" sz="2400" dirty="0">
                <a:solidFill>
                  <a:srgbClr val="000000"/>
                </a:solidFill>
                <a:latin typeface="Segoe UI"/>
                <a:cs typeface="Segoe UI"/>
              </a:rPr>
              <a:t>Real Estate app might restrict </a:t>
            </a:r>
            <a:r>
              <a:rPr lang="en-US" sz="2400" dirty="0" smtClean="0">
                <a:solidFill>
                  <a:srgbClr val="000000"/>
                </a:solidFill>
                <a:latin typeface="Segoe UI"/>
                <a:cs typeface="Segoe UI"/>
              </a:rPr>
              <a:t>information </a:t>
            </a:r>
            <a:r>
              <a:rPr lang="en-US" sz="2400" smtClean="0">
                <a:solidFill>
                  <a:srgbClr val="000000"/>
                </a:solidFill>
                <a:latin typeface="Segoe UI"/>
                <a:cs typeface="Segoe UI"/>
              </a:rPr>
              <a:t>to the </a:t>
            </a:r>
            <a:r>
              <a:rPr lang="en-US" sz="2400" dirty="0" smtClean="0">
                <a:solidFill>
                  <a:srgbClr val="000000"/>
                </a:solidFill>
                <a:latin typeface="Segoe UI"/>
                <a:cs typeface="Segoe UI"/>
              </a:rPr>
              <a:t>investment department until the data is </a:t>
            </a:r>
            <a:r>
              <a:rPr lang="en-US" sz="2400" dirty="0">
                <a:solidFill>
                  <a:srgbClr val="000000"/>
                </a:solidFill>
                <a:latin typeface="Segoe UI"/>
                <a:cs typeface="Segoe UI"/>
              </a:rPr>
              <a:t>allowed to be published</a:t>
            </a:r>
            <a:r>
              <a:rPr lang="en-US" sz="2400" dirty="0" smtClean="0">
                <a:solidFill>
                  <a:srgbClr val="000000"/>
                </a:solidFill>
                <a:latin typeface="Segoe UI"/>
                <a:cs typeface="Segoe UI"/>
              </a:rPr>
              <a:t>. </a:t>
            </a:r>
            <a:endParaRPr lang="en-US" sz="2400" dirty="0">
              <a:solidFill>
                <a:srgbClr val="000000"/>
              </a:solidFill>
              <a:latin typeface="Segoe UI"/>
              <a:cs typeface="Segoe UI"/>
            </a:endParaRPr>
          </a:p>
        </p:txBody>
      </p:sp>
    </p:spTree>
    <p:extLst>
      <p:ext uri="{BB962C8B-B14F-4D97-AF65-F5344CB8AC3E}">
        <p14:creationId xmlns:p14="http://schemas.microsoft.com/office/powerpoint/2010/main" val="1053055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94237" y="3649436"/>
            <a:ext cx="7372350" cy="2505075"/>
          </a:xfrm>
          <a:prstGeom prst="rect">
            <a:avLst/>
          </a:prstGeom>
        </p:spPr>
      </p:pic>
      <p:pic>
        <p:nvPicPr>
          <p:cNvPr id="8" name="Picture 7"/>
          <p:cNvPicPr>
            <a:picLocks noChangeAspect="1"/>
          </p:cNvPicPr>
          <p:nvPr/>
        </p:nvPicPr>
        <p:blipFill>
          <a:blip r:embed="rId3"/>
          <a:stretch>
            <a:fillRect/>
          </a:stretch>
        </p:blipFill>
        <p:spPr>
          <a:xfrm>
            <a:off x="694237" y="1077686"/>
            <a:ext cx="7229475" cy="2571750"/>
          </a:xfrm>
          <a:prstGeom prst="rect">
            <a:avLst/>
          </a:prstGeom>
        </p:spPr>
      </p:pic>
      <p:sp>
        <p:nvSpPr>
          <p:cNvPr id="2" name="TextBox 1"/>
          <p:cNvSpPr txBox="1"/>
          <p:nvPr/>
        </p:nvSpPr>
        <p:spPr>
          <a:xfrm>
            <a:off x="694237" y="610031"/>
            <a:ext cx="9718124" cy="523220"/>
          </a:xfrm>
          <a:prstGeom prst="rect">
            <a:avLst/>
          </a:prstGeom>
          <a:noFill/>
        </p:spPr>
        <p:txBody>
          <a:bodyPr wrap="square" rtlCol="0">
            <a:spAutoFit/>
          </a:bodyPr>
          <a:lstStyle/>
          <a:p>
            <a:r>
              <a:rPr lang="en-US" sz="2800" b="1" dirty="0" smtClean="0"/>
              <a:t>Row Level Security Traditional Solutions have problems</a:t>
            </a:r>
            <a:endParaRPr lang="en-US" sz="2800" b="1" dirty="0"/>
          </a:p>
        </p:txBody>
      </p:sp>
    </p:spTree>
    <p:extLst>
      <p:ext uri="{BB962C8B-B14F-4D97-AF65-F5344CB8AC3E}">
        <p14:creationId xmlns:p14="http://schemas.microsoft.com/office/powerpoint/2010/main" val="2785122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4" name="Rounded Rectangle 2353"/>
          <p:cNvSpPr/>
          <p:nvPr/>
        </p:nvSpPr>
        <p:spPr>
          <a:xfrm>
            <a:off x="441371" y="2973247"/>
            <a:ext cx="11536139" cy="371860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2" name="Rounded Rectangle 2351"/>
          <p:cNvSpPr/>
          <p:nvPr/>
        </p:nvSpPr>
        <p:spPr>
          <a:xfrm>
            <a:off x="516332" y="985204"/>
            <a:ext cx="11461178" cy="1160437"/>
          </a:xfrm>
          <a:prstGeom prst="roundRect">
            <a:avLst/>
          </a:prstGeom>
          <a:solidFill>
            <a:schemeClr val="bg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030" name="Picture 1029"/>
          <p:cNvPicPr>
            <a:picLocks noChangeAspect="1"/>
          </p:cNvPicPr>
          <p:nvPr/>
        </p:nvPicPr>
        <p:blipFill>
          <a:blip r:embed="rId4"/>
          <a:stretch>
            <a:fillRect/>
          </a:stretch>
        </p:blipFill>
        <p:spPr>
          <a:xfrm>
            <a:off x="7256651" y="5143550"/>
            <a:ext cx="2066925" cy="1466850"/>
          </a:xfrm>
          <a:prstGeom prst="rect">
            <a:avLst/>
          </a:prstGeom>
          <a:ln w="15875" cmpd="sng">
            <a:solidFill>
              <a:schemeClr val="tx2">
                <a:lumMod val="60000"/>
                <a:lumOff val="40000"/>
              </a:schemeClr>
            </a:solidFill>
          </a:ln>
          <a:effectLst>
            <a:glow rad="12700">
              <a:schemeClr val="tx2">
                <a:lumMod val="75000"/>
              </a:schemeClr>
            </a:glow>
            <a:softEdge rad="0"/>
          </a:effectLst>
        </p:spPr>
      </p:pic>
      <p:pic>
        <p:nvPicPr>
          <p:cNvPr id="1029" name="Picture 1028"/>
          <p:cNvPicPr>
            <a:picLocks noChangeAspect="1"/>
          </p:cNvPicPr>
          <p:nvPr/>
        </p:nvPicPr>
        <p:blipFill>
          <a:blip r:embed="rId5"/>
          <a:stretch>
            <a:fillRect/>
          </a:stretch>
        </p:blipFill>
        <p:spPr>
          <a:xfrm>
            <a:off x="3200111" y="5092275"/>
            <a:ext cx="2085975" cy="1514475"/>
          </a:xfrm>
          <a:prstGeom prst="rect">
            <a:avLst/>
          </a:prstGeom>
          <a:ln w="15875" cmpd="sng">
            <a:solidFill>
              <a:schemeClr val="tx2">
                <a:lumMod val="60000"/>
                <a:lumOff val="40000"/>
              </a:schemeClr>
            </a:solidFill>
          </a:ln>
          <a:effectLst>
            <a:glow rad="12700">
              <a:schemeClr val="tx2">
                <a:lumMod val="75000"/>
              </a:schemeClr>
            </a:glow>
            <a:softEdge rad="0"/>
          </a:effectLst>
        </p:spPr>
      </p:pic>
      <p:sp>
        <p:nvSpPr>
          <p:cNvPr id="2" name="Title 1"/>
          <p:cNvSpPr>
            <a:spLocks noGrp="1"/>
          </p:cNvSpPr>
          <p:nvPr>
            <p:ph type="title"/>
          </p:nvPr>
        </p:nvSpPr>
        <p:spPr>
          <a:xfrm>
            <a:off x="245952" y="190598"/>
            <a:ext cx="11731558" cy="625257"/>
          </a:xfrm>
        </p:spPr>
        <p:txBody>
          <a:bodyPr>
            <a:normAutofit fontScale="90000"/>
          </a:bodyPr>
          <a:lstStyle/>
          <a:p>
            <a:r>
              <a:rPr lang="en-US" dirty="0" smtClean="0">
                <a:solidFill>
                  <a:srgbClr val="C00000"/>
                </a:solidFill>
                <a:latin typeface="Segoe UI Semilight" panose="020B0402040204020203" pitchFamily="34" charset="0"/>
                <a:cs typeface="Segoe UI Semilight" panose="020B0402040204020203" pitchFamily="34" charset="0"/>
              </a:rPr>
              <a:t>Security across many BI Tools and many databases</a:t>
            </a:r>
            <a:endParaRPr lang="en-US" dirty="0"/>
          </a:p>
        </p:txBody>
      </p:sp>
      <p:pic>
        <p:nvPicPr>
          <p:cNvPr id="2050" name="Picture 2" descr="Image result for excel"/>
          <p:cNvPicPr>
            <a:picLocks noChangeAspect="1" noChangeArrowheads="1"/>
          </p:cNvPicPr>
          <p:nvPr>
            <p:custDataLst>
              <p:custData r:id="rId1"/>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1407848" y="1358181"/>
            <a:ext cx="979230" cy="5508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7"/>
          <a:stretch>
            <a:fillRect/>
          </a:stretch>
        </p:blipFill>
        <p:spPr>
          <a:xfrm>
            <a:off x="9850788" y="1251117"/>
            <a:ext cx="1590990" cy="539873"/>
          </a:xfrm>
          <a:prstGeom prst="rect">
            <a:avLst/>
          </a:prstGeom>
        </p:spPr>
      </p:pic>
      <p:pic>
        <p:nvPicPr>
          <p:cNvPr id="2052" name="Picture 2051"/>
          <p:cNvPicPr>
            <a:picLocks noChangeAspect="1"/>
          </p:cNvPicPr>
          <p:nvPr/>
        </p:nvPicPr>
        <p:blipFill>
          <a:blip r:embed="rId8"/>
          <a:stretch>
            <a:fillRect/>
          </a:stretch>
        </p:blipFill>
        <p:spPr>
          <a:xfrm>
            <a:off x="6233010" y="1018554"/>
            <a:ext cx="1010242" cy="985688"/>
          </a:xfrm>
          <a:prstGeom prst="rect">
            <a:avLst/>
          </a:prstGeom>
        </p:spPr>
      </p:pic>
      <p:pic>
        <p:nvPicPr>
          <p:cNvPr id="2053" name="Picture 2052"/>
          <p:cNvPicPr>
            <a:picLocks noChangeAspect="1"/>
          </p:cNvPicPr>
          <p:nvPr/>
        </p:nvPicPr>
        <p:blipFill>
          <a:blip r:embed="rId9"/>
          <a:stretch>
            <a:fillRect/>
          </a:stretch>
        </p:blipFill>
        <p:spPr>
          <a:xfrm>
            <a:off x="8013689" y="1030333"/>
            <a:ext cx="996139" cy="1057915"/>
          </a:xfrm>
          <a:prstGeom prst="rect">
            <a:avLst/>
          </a:prstGeom>
        </p:spPr>
      </p:pic>
      <p:cxnSp>
        <p:nvCxnSpPr>
          <p:cNvPr id="27" name="Straight Arrow Connector 26"/>
          <p:cNvCxnSpPr>
            <a:stCxn id="2050" idx="2"/>
            <a:endCxn id="1030" idx="0"/>
          </p:cNvCxnSpPr>
          <p:nvPr/>
        </p:nvCxnSpPr>
        <p:spPr>
          <a:xfrm>
            <a:off x="1897463" y="1908998"/>
            <a:ext cx="6392651" cy="3234552"/>
          </a:xfrm>
          <a:prstGeom prst="straightConnector1">
            <a:avLst/>
          </a:prstGeom>
          <a:ln w="635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050" idx="2"/>
            <a:endCxn id="1029" idx="0"/>
          </p:cNvCxnSpPr>
          <p:nvPr/>
        </p:nvCxnSpPr>
        <p:spPr>
          <a:xfrm>
            <a:off x="1897463" y="1908998"/>
            <a:ext cx="2345636" cy="3183277"/>
          </a:xfrm>
          <a:prstGeom prst="straightConnector1">
            <a:avLst/>
          </a:prstGeom>
          <a:ln w="635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7" idx="2"/>
            <a:endCxn id="1029" idx="0"/>
          </p:cNvCxnSpPr>
          <p:nvPr/>
        </p:nvCxnSpPr>
        <p:spPr>
          <a:xfrm flipH="1">
            <a:off x="4243099" y="1790990"/>
            <a:ext cx="6403184" cy="3301285"/>
          </a:xfrm>
          <a:prstGeom prst="straightConnector1">
            <a:avLst/>
          </a:prstGeom>
          <a:ln w="635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33" idx="0"/>
          </p:cNvCxnSpPr>
          <p:nvPr/>
        </p:nvCxnSpPr>
        <p:spPr>
          <a:xfrm flipH="1">
            <a:off x="1613856" y="1899077"/>
            <a:ext cx="2572979" cy="1636986"/>
          </a:xfrm>
          <a:prstGeom prst="straightConnector1">
            <a:avLst/>
          </a:prstGeom>
          <a:ln w="635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7" idx="2"/>
            <a:endCxn id="33" idx="0"/>
          </p:cNvCxnSpPr>
          <p:nvPr/>
        </p:nvCxnSpPr>
        <p:spPr>
          <a:xfrm flipH="1">
            <a:off x="1613856" y="1790990"/>
            <a:ext cx="9032427" cy="1745073"/>
          </a:xfrm>
          <a:prstGeom prst="straightConnector1">
            <a:avLst/>
          </a:prstGeom>
          <a:ln w="635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2052" idx="2"/>
            <a:endCxn id="1029" idx="3"/>
          </p:cNvCxnSpPr>
          <p:nvPr/>
        </p:nvCxnSpPr>
        <p:spPr>
          <a:xfrm flipH="1">
            <a:off x="5286086" y="2004242"/>
            <a:ext cx="1452045" cy="3845271"/>
          </a:xfrm>
          <a:prstGeom prst="straightConnector1">
            <a:avLst/>
          </a:prstGeom>
          <a:ln w="635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2053" idx="2"/>
            <a:endCxn id="33" idx="3"/>
          </p:cNvCxnSpPr>
          <p:nvPr/>
        </p:nvCxnSpPr>
        <p:spPr>
          <a:xfrm flipH="1">
            <a:off x="2258234" y="2088248"/>
            <a:ext cx="6253525" cy="2310983"/>
          </a:xfrm>
          <a:prstGeom prst="straightConnector1">
            <a:avLst/>
          </a:prstGeom>
          <a:ln w="635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2050" idx="2"/>
            <a:endCxn id="33" idx="0"/>
          </p:cNvCxnSpPr>
          <p:nvPr/>
        </p:nvCxnSpPr>
        <p:spPr>
          <a:xfrm flipH="1">
            <a:off x="1613856" y="1908998"/>
            <a:ext cx="283607" cy="1627065"/>
          </a:xfrm>
          <a:prstGeom prst="straightConnector1">
            <a:avLst/>
          </a:prstGeom>
          <a:ln w="635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2053" idx="2"/>
            <a:endCxn id="1034" idx="0"/>
          </p:cNvCxnSpPr>
          <p:nvPr/>
        </p:nvCxnSpPr>
        <p:spPr>
          <a:xfrm>
            <a:off x="8511759" y="2088248"/>
            <a:ext cx="2438206" cy="1600078"/>
          </a:xfrm>
          <a:prstGeom prst="straightConnector1">
            <a:avLst/>
          </a:prstGeom>
          <a:ln w="635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endCxn id="1030" idx="0"/>
          </p:cNvCxnSpPr>
          <p:nvPr/>
        </p:nvCxnSpPr>
        <p:spPr>
          <a:xfrm>
            <a:off x="4186835" y="1899077"/>
            <a:ext cx="4103279" cy="3244473"/>
          </a:xfrm>
          <a:prstGeom prst="straightConnector1">
            <a:avLst/>
          </a:prstGeom>
          <a:ln w="635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endCxn id="1029" idx="0"/>
          </p:cNvCxnSpPr>
          <p:nvPr/>
        </p:nvCxnSpPr>
        <p:spPr>
          <a:xfrm>
            <a:off x="4125183" y="1871086"/>
            <a:ext cx="117916" cy="3221189"/>
          </a:xfrm>
          <a:prstGeom prst="straightConnector1">
            <a:avLst/>
          </a:prstGeom>
          <a:ln w="635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33" idx="3"/>
            <a:endCxn id="1029" idx="1"/>
          </p:cNvCxnSpPr>
          <p:nvPr/>
        </p:nvCxnSpPr>
        <p:spPr>
          <a:xfrm>
            <a:off x="2258234" y="4399231"/>
            <a:ext cx="941877" cy="1450282"/>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33" idx="3"/>
            <a:endCxn id="1030" idx="1"/>
          </p:cNvCxnSpPr>
          <p:nvPr/>
        </p:nvCxnSpPr>
        <p:spPr>
          <a:xfrm>
            <a:off x="2258234" y="4399231"/>
            <a:ext cx="4998417" cy="1477744"/>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2052" idx="2"/>
            <a:endCxn id="1034" idx="0"/>
          </p:cNvCxnSpPr>
          <p:nvPr/>
        </p:nvCxnSpPr>
        <p:spPr>
          <a:xfrm>
            <a:off x="6738131" y="2004242"/>
            <a:ext cx="4211834" cy="1684084"/>
          </a:xfrm>
          <a:prstGeom prst="straightConnector1">
            <a:avLst/>
          </a:prstGeom>
          <a:ln w="635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V="1">
            <a:off x="9635765" y="5635723"/>
            <a:ext cx="617576" cy="1537"/>
          </a:xfrm>
          <a:prstGeom prst="straightConnector1">
            <a:avLst/>
          </a:prstGeom>
          <a:ln w="635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H="1">
            <a:off x="9679345" y="6138718"/>
            <a:ext cx="655925"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1030" idx="3"/>
            <a:endCxn id="1034" idx="1"/>
          </p:cNvCxnSpPr>
          <p:nvPr/>
        </p:nvCxnSpPr>
        <p:spPr>
          <a:xfrm flipV="1">
            <a:off x="9323576" y="4331264"/>
            <a:ext cx="988214" cy="1545711"/>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33" idx="3"/>
            <a:endCxn id="1034" idx="1"/>
          </p:cNvCxnSpPr>
          <p:nvPr/>
        </p:nvCxnSpPr>
        <p:spPr>
          <a:xfrm flipV="1">
            <a:off x="2258234" y="4331264"/>
            <a:ext cx="8053556" cy="67967"/>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08" name="TextBox 93"/>
          <p:cNvSpPr txBox="1"/>
          <p:nvPr/>
        </p:nvSpPr>
        <p:spPr>
          <a:xfrm>
            <a:off x="10335270" y="5423639"/>
            <a:ext cx="1457306" cy="421910"/>
          </a:xfrm>
          <a:prstGeom prst="rect">
            <a:avLst/>
          </a:prstGeom>
          <a:noFill/>
        </p:spPr>
        <p:txBody>
          <a:bodyPr wrap="square"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sz="1071" dirty="0">
                <a:solidFill>
                  <a:srgbClr val="C00000"/>
                </a:solidFill>
              </a:rPr>
              <a:t>Consume interactive reports, </a:t>
            </a:r>
            <a:r>
              <a:rPr lang="en-US" sz="1071" dirty="0" smtClean="0">
                <a:solidFill>
                  <a:srgbClr val="C00000"/>
                </a:solidFill>
              </a:rPr>
              <a:t>queries</a:t>
            </a:r>
            <a:endParaRPr lang="en-US" sz="1071" dirty="0">
              <a:solidFill>
                <a:srgbClr val="C00000"/>
              </a:solidFill>
            </a:endParaRPr>
          </a:p>
        </p:txBody>
      </p:sp>
      <p:sp>
        <p:nvSpPr>
          <p:cNvPr id="109" name="TextBox 28"/>
          <p:cNvSpPr txBox="1"/>
          <p:nvPr/>
        </p:nvSpPr>
        <p:spPr>
          <a:xfrm>
            <a:off x="10525518" y="5927763"/>
            <a:ext cx="1221645" cy="421910"/>
          </a:xfrm>
          <a:prstGeom prst="rect">
            <a:avLst/>
          </a:prstGeom>
          <a:noFill/>
        </p:spPr>
        <p:txBody>
          <a:bodyPr wrap="square"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sz="1071" dirty="0">
                <a:solidFill>
                  <a:srgbClr val="00188F">
                    <a:lumMod val="75000"/>
                  </a:srgbClr>
                </a:solidFill>
              </a:rPr>
              <a:t>Import </a:t>
            </a:r>
            <a:r>
              <a:rPr lang="en-US" sz="1071" dirty="0" smtClean="0">
                <a:solidFill>
                  <a:srgbClr val="00188F">
                    <a:lumMod val="75000"/>
                  </a:srgbClr>
                </a:solidFill>
              </a:rPr>
              <a:t>Data, Data Refresh</a:t>
            </a:r>
            <a:endParaRPr lang="en-US" sz="1071" dirty="0">
              <a:solidFill>
                <a:srgbClr val="00188F">
                  <a:lumMod val="75000"/>
                </a:srgbClr>
              </a:solidFill>
            </a:endParaRPr>
          </a:p>
        </p:txBody>
      </p:sp>
      <p:pic>
        <p:nvPicPr>
          <p:cNvPr id="1034" name="Picture 1033"/>
          <p:cNvPicPr>
            <a:picLocks noChangeAspect="1"/>
          </p:cNvPicPr>
          <p:nvPr/>
        </p:nvPicPr>
        <p:blipFill>
          <a:blip r:embed="rId10"/>
          <a:stretch>
            <a:fillRect/>
          </a:stretch>
        </p:blipFill>
        <p:spPr>
          <a:xfrm>
            <a:off x="10311790" y="3688326"/>
            <a:ext cx="1276350" cy="1285875"/>
          </a:xfrm>
          <a:prstGeom prst="rect">
            <a:avLst/>
          </a:prstGeom>
        </p:spPr>
      </p:pic>
      <p:cxnSp>
        <p:nvCxnSpPr>
          <p:cNvPr id="181" name="Straight Arrow Connector 180"/>
          <p:cNvCxnSpPr>
            <a:stCxn id="2052" idx="2"/>
            <a:endCxn id="33" idx="3"/>
          </p:cNvCxnSpPr>
          <p:nvPr/>
        </p:nvCxnSpPr>
        <p:spPr>
          <a:xfrm flipH="1">
            <a:off x="2258234" y="2004242"/>
            <a:ext cx="4479897" cy="2394989"/>
          </a:xfrm>
          <a:prstGeom prst="straightConnector1">
            <a:avLst/>
          </a:prstGeom>
          <a:ln w="635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a:stCxn id="1029" idx="3"/>
            <a:endCxn id="1034" idx="1"/>
          </p:cNvCxnSpPr>
          <p:nvPr/>
        </p:nvCxnSpPr>
        <p:spPr>
          <a:xfrm flipV="1">
            <a:off x="5286086" y="4331264"/>
            <a:ext cx="5025704" cy="1518249"/>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a:stCxn id="2050" idx="3"/>
            <a:endCxn id="1034" idx="1"/>
          </p:cNvCxnSpPr>
          <p:nvPr/>
        </p:nvCxnSpPr>
        <p:spPr>
          <a:xfrm>
            <a:off x="2387078" y="1633590"/>
            <a:ext cx="7924712" cy="2697674"/>
          </a:xfrm>
          <a:prstGeom prst="straightConnector1">
            <a:avLst/>
          </a:prstGeom>
          <a:ln w="635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a:stCxn id="2053" idx="2"/>
            <a:endCxn id="1030" idx="0"/>
          </p:cNvCxnSpPr>
          <p:nvPr/>
        </p:nvCxnSpPr>
        <p:spPr>
          <a:xfrm flipH="1">
            <a:off x="8290114" y="2088248"/>
            <a:ext cx="221645" cy="3055302"/>
          </a:xfrm>
          <a:prstGeom prst="straightConnector1">
            <a:avLst/>
          </a:prstGeom>
          <a:ln w="635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a:stCxn id="2053" idx="2"/>
            <a:endCxn id="1029" idx="3"/>
          </p:cNvCxnSpPr>
          <p:nvPr/>
        </p:nvCxnSpPr>
        <p:spPr>
          <a:xfrm flipH="1">
            <a:off x="5286086" y="2088248"/>
            <a:ext cx="3225673" cy="3761265"/>
          </a:xfrm>
          <a:prstGeom prst="straightConnector1">
            <a:avLst/>
          </a:prstGeom>
          <a:ln w="635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a:endCxn id="1030" idx="0"/>
          </p:cNvCxnSpPr>
          <p:nvPr/>
        </p:nvCxnSpPr>
        <p:spPr>
          <a:xfrm>
            <a:off x="6722206" y="2030686"/>
            <a:ext cx="1567908" cy="3112864"/>
          </a:xfrm>
          <a:prstGeom prst="straightConnector1">
            <a:avLst/>
          </a:prstGeom>
          <a:ln w="635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a:stCxn id="7" idx="2"/>
            <a:endCxn id="1030" idx="0"/>
          </p:cNvCxnSpPr>
          <p:nvPr/>
        </p:nvCxnSpPr>
        <p:spPr>
          <a:xfrm flipH="1">
            <a:off x="8290114" y="1790990"/>
            <a:ext cx="2356169" cy="3352560"/>
          </a:xfrm>
          <a:prstGeom prst="straightConnector1">
            <a:avLst/>
          </a:prstGeom>
          <a:ln w="635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11"/>
          <a:stretch>
            <a:fillRect/>
          </a:stretch>
        </p:blipFill>
        <p:spPr>
          <a:xfrm>
            <a:off x="969477" y="3536063"/>
            <a:ext cx="1288757" cy="1726335"/>
          </a:xfrm>
          <a:prstGeom prst="rect">
            <a:avLst/>
          </a:prstGeom>
        </p:spPr>
      </p:pic>
      <p:sp>
        <p:nvSpPr>
          <p:cNvPr id="2355" name="TextBox 2354"/>
          <p:cNvSpPr txBox="1"/>
          <p:nvPr/>
        </p:nvSpPr>
        <p:spPr>
          <a:xfrm>
            <a:off x="683332" y="6099745"/>
            <a:ext cx="1635990" cy="369332"/>
          </a:xfrm>
          <a:prstGeom prst="rect">
            <a:avLst/>
          </a:prstGeom>
          <a:noFill/>
        </p:spPr>
        <p:txBody>
          <a:bodyPr wrap="square" rtlCol="0">
            <a:spAutoFit/>
          </a:bodyPr>
          <a:lstStyle/>
          <a:p>
            <a:r>
              <a:rPr lang="en-US" dirty="0" smtClean="0"/>
              <a:t>Databases</a:t>
            </a:r>
            <a:endParaRPr lang="en-US" dirty="0"/>
          </a:p>
        </p:txBody>
      </p:sp>
      <p:sp>
        <p:nvSpPr>
          <p:cNvPr id="589" name="TextBox 588"/>
          <p:cNvSpPr txBox="1"/>
          <p:nvPr/>
        </p:nvSpPr>
        <p:spPr>
          <a:xfrm>
            <a:off x="599677" y="991384"/>
            <a:ext cx="1635990" cy="369332"/>
          </a:xfrm>
          <a:prstGeom prst="rect">
            <a:avLst/>
          </a:prstGeom>
          <a:noFill/>
        </p:spPr>
        <p:txBody>
          <a:bodyPr wrap="square" rtlCol="0">
            <a:spAutoFit/>
          </a:bodyPr>
          <a:lstStyle/>
          <a:p>
            <a:r>
              <a:rPr lang="en-US" dirty="0" smtClean="0"/>
              <a:t>BI Tools</a:t>
            </a:r>
            <a:endParaRPr lang="en-US" dirty="0"/>
          </a:p>
        </p:txBody>
      </p:sp>
      <p:grpSp>
        <p:nvGrpSpPr>
          <p:cNvPr id="594" name="Group 593"/>
          <p:cNvGrpSpPr/>
          <p:nvPr/>
        </p:nvGrpSpPr>
        <p:grpSpPr>
          <a:xfrm>
            <a:off x="1376568" y="4550659"/>
            <a:ext cx="492296" cy="553460"/>
            <a:chOff x="5694218" y="4030957"/>
            <a:chExt cx="764771" cy="823540"/>
          </a:xfrm>
        </p:grpSpPr>
        <p:sp>
          <p:nvSpPr>
            <p:cNvPr id="595" name="Flowchart: Process 594"/>
            <p:cNvSpPr/>
            <p:nvPr/>
          </p:nvSpPr>
          <p:spPr bwMode="auto">
            <a:xfrm>
              <a:off x="5694218" y="4404350"/>
              <a:ext cx="764771" cy="450147"/>
            </a:xfrm>
            <a:prstGeom prst="flowChartProcess">
              <a:avLst/>
            </a:prstGeom>
            <a:solidFill>
              <a:srgbClr val="00BCF2"/>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latin typeface="Calibri" panose="020F0502020204030204"/>
                <a:ea typeface="Segoe UI" pitchFamily="34" charset="0"/>
                <a:cs typeface="Segoe UI" pitchFamily="34" charset="0"/>
              </a:endParaRPr>
            </a:p>
          </p:txBody>
        </p:sp>
        <p:sp>
          <p:nvSpPr>
            <p:cNvPr id="596" name="U-Turn Arrow 595"/>
            <p:cNvSpPr/>
            <p:nvPr/>
          </p:nvSpPr>
          <p:spPr bwMode="auto">
            <a:xfrm>
              <a:off x="5885412" y="4030957"/>
              <a:ext cx="432262" cy="733355"/>
            </a:xfrm>
            <a:prstGeom prst="uturnArrow">
              <a:avLst/>
            </a:prstGeom>
            <a:solidFill>
              <a:srgbClr val="00BCF2"/>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latin typeface="Calibri" panose="020F0502020204030204"/>
                <a:ea typeface="Segoe UI" pitchFamily="34" charset="0"/>
                <a:cs typeface="Segoe UI" pitchFamily="34" charset="0"/>
              </a:endParaRPr>
            </a:p>
          </p:txBody>
        </p:sp>
        <p:sp>
          <p:nvSpPr>
            <p:cNvPr id="597" name="Oval 596"/>
            <p:cNvSpPr/>
            <p:nvPr/>
          </p:nvSpPr>
          <p:spPr bwMode="auto">
            <a:xfrm>
              <a:off x="6023884" y="4492254"/>
              <a:ext cx="104350" cy="95067"/>
            </a:xfrm>
            <a:prstGeom prst="ellipse">
              <a:avLst/>
            </a:prstGeom>
            <a:solidFill>
              <a:schemeClr val="bg1"/>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latin typeface="Calibri" panose="020F0502020204030204"/>
                <a:ea typeface="Segoe UI" pitchFamily="34" charset="0"/>
                <a:cs typeface="Segoe UI" pitchFamily="34" charset="0"/>
              </a:endParaRPr>
            </a:p>
          </p:txBody>
        </p:sp>
        <p:sp>
          <p:nvSpPr>
            <p:cNvPr id="598" name="Rectangle 597"/>
            <p:cNvSpPr/>
            <p:nvPr/>
          </p:nvSpPr>
          <p:spPr bwMode="auto">
            <a:xfrm>
              <a:off x="6051300" y="4556679"/>
              <a:ext cx="50291" cy="223338"/>
            </a:xfrm>
            <a:prstGeom prst="rect">
              <a:avLst/>
            </a:prstGeom>
            <a:solidFill>
              <a:schemeClr val="bg1"/>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latin typeface="Calibri" panose="020F0502020204030204"/>
                <a:ea typeface="Segoe UI" pitchFamily="34" charset="0"/>
                <a:cs typeface="Segoe UI" pitchFamily="34" charset="0"/>
              </a:endParaRPr>
            </a:p>
          </p:txBody>
        </p:sp>
      </p:grpSp>
      <p:grpSp>
        <p:nvGrpSpPr>
          <p:cNvPr id="599" name="Group 598"/>
          <p:cNvGrpSpPr/>
          <p:nvPr/>
        </p:nvGrpSpPr>
        <p:grpSpPr>
          <a:xfrm>
            <a:off x="4030978" y="5522549"/>
            <a:ext cx="492296" cy="553460"/>
            <a:chOff x="5694218" y="4030957"/>
            <a:chExt cx="764771" cy="823540"/>
          </a:xfrm>
        </p:grpSpPr>
        <p:sp>
          <p:nvSpPr>
            <p:cNvPr id="600" name="Flowchart: Process 599"/>
            <p:cNvSpPr/>
            <p:nvPr/>
          </p:nvSpPr>
          <p:spPr bwMode="auto">
            <a:xfrm>
              <a:off x="5694218" y="4404350"/>
              <a:ext cx="764771" cy="450147"/>
            </a:xfrm>
            <a:prstGeom prst="flowChartProcess">
              <a:avLst/>
            </a:prstGeom>
            <a:solidFill>
              <a:srgbClr val="00BCF2"/>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latin typeface="Calibri" panose="020F0502020204030204"/>
                <a:ea typeface="Segoe UI" pitchFamily="34" charset="0"/>
                <a:cs typeface="Segoe UI" pitchFamily="34" charset="0"/>
              </a:endParaRPr>
            </a:p>
          </p:txBody>
        </p:sp>
        <p:sp>
          <p:nvSpPr>
            <p:cNvPr id="601" name="U-Turn Arrow 600"/>
            <p:cNvSpPr/>
            <p:nvPr/>
          </p:nvSpPr>
          <p:spPr bwMode="auto">
            <a:xfrm>
              <a:off x="5885412" y="4030957"/>
              <a:ext cx="432262" cy="733355"/>
            </a:xfrm>
            <a:prstGeom prst="uturnArrow">
              <a:avLst/>
            </a:prstGeom>
            <a:solidFill>
              <a:srgbClr val="00BCF2"/>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latin typeface="Calibri" panose="020F0502020204030204"/>
                <a:ea typeface="Segoe UI" pitchFamily="34" charset="0"/>
                <a:cs typeface="Segoe UI" pitchFamily="34" charset="0"/>
              </a:endParaRPr>
            </a:p>
          </p:txBody>
        </p:sp>
        <p:sp>
          <p:nvSpPr>
            <p:cNvPr id="602" name="Oval 601"/>
            <p:cNvSpPr/>
            <p:nvPr/>
          </p:nvSpPr>
          <p:spPr bwMode="auto">
            <a:xfrm>
              <a:off x="6023884" y="4492254"/>
              <a:ext cx="104350" cy="95067"/>
            </a:xfrm>
            <a:prstGeom prst="ellipse">
              <a:avLst/>
            </a:prstGeom>
            <a:solidFill>
              <a:schemeClr val="bg1"/>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latin typeface="Calibri" panose="020F0502020204030204"/>
                <a:ea typeface="Segoe UI" pitchFamily="34" charset="0"/>
                <a:cs typeface="Segoe UI" pitchFamily="34" charset="0"/>
              </a:endParaRPr>
            </a:p>
          </p:txBody>
        </p:sp>
        <p:sp>
          <p:nvSpPr>
            <p:cNvPr id="603" name="Rectangle 602"/>
            <p:cNvSpPr/>
            <p:nvPr/>
          </p:nvSpPr>
          <p:spPr bwMode="auto">
            <a:xfrm>
              <a:off x="6051300" y="4556679"/>
              <a:ext cx="50291" cy="223338"/>
            </a:xfrm>
            <a:prstGeom prst="rect">
              <a:avLst/>
            </a:prstGeom>
            <a:solidFill>
              <a:schemeClr val="bg1"/>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latin typeface="Calibri" panose="020F0502020204030204"/>
                <a:ea typeface="Segoe UI" pitchFamily="34" charset="0"/>
                <a:cs typeface="Segoe UI" pitchFamily="34" charset="0"/>
              </a:endParaRPr>
            </a:p>
          </p:txBody>
        </p:sp>
      </p:grpSp>
      <p:grpSp>
        <p:nvGrpSpPr>
          <p:cNvPr id="604" name="Group 603"/>
          <p:cNvGrpSpPr/>
          <p:nvPr/>
        </p:nvGrpSpPr>
        <p:grpSpPr>
          <a:xfrm>
            <a:off x="7940743" y="5492244"/>
            <a:ext cx="492296" cy="553460"/>
            <a:chOff x="5694218" y="4030957"/>
            <a:chExt cx="764771" cy="823540"/>
          </a:xfrm>
        </p:grpSpPr>
        <p:sp>
          <p:nvSpPr>
            <p:cNvPr id="605" name="Flowchart: Process 604"/>
            <p:cNvSpPr/>
            <p:nvPr/>
          </p:nvSpPr>
          <p:spPr bwMode="auto">
            <a:xfrm>
              <a:off x="5694218" y="4404350"/>
              <a:ext cx="764771" cy="450147"/>
            </a:xfrm>
            <a:prstGeom prst="flowChartProcess">
              <a:avLst/>
            </a:prstGeom>
            <a:solidFill>
              <a:srgbClr val="00BCF2"/>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latin typeface="Calibri" panose="020F0502020204030204"/>
                <a:ea typeface="Segoe UI" pitchFamily="34" charset="0"/>
                <a:cs typeface="Segoe UI" pitchFamily="34" charset="0"/>
              </a:endParaRPr>
            </a:p>
          </p:txBody>
        </p:sp>
        <p:sp>
          <p:nvSpPr>
            <p:cNvPr id="606" name="U-Turn Arrow 605"/>
            <p:cNvSpPr/>
            <p:nvPr/>
          </p:nvSpPr>
          <p:spPr bwMode="auto">
            <a:xfrm>
              <a:off x="5885412" y="4030957"/>
              <a:ext cx="432262" cy="733355"/>
            </a:xfrm>
            <a:prstGeom prst="uturnArrow">
              <a:avLst/>
            </a:prstGeom>
            <a:solidFill>
              <a:srgbClr val="00BCF2"/>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latin typeface="Calibri" panose="020F0502020204030204"/>
                <a:ea typeface="Segoe UI" pitchFamily="34" charset="0"/>
                <a:cs typeface="Segoe UI" pitchFamily="34" charset="0"/>
              </a:endParaRPr>
            </a:p>
          </p:txBody>
        </p:sp>
        <p:sp>
          <p:nvSpPr>
            <p:cNvPr id="607" name="Oval 606"/>
            <p:cNvSpPr/>
            <p:nvPr/>
          </p:nvSpPr>
          <p:spPr bwMode="auto">
            <a:xfrm>
              <a:off x="6023884" y="4492254"/>
              <a:ext cx="104350" cy="95067"/>
            </a:xfrm>
            <a:prstGeom prst="ellipse">
              <a:avLst/>
            </a:prstGeom>
            <a:solidFill>
              <a:schemeClr val="bg1"/>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latin typeface="Calibri" panose="020F0502020204030204"/>
                <a:ea typeface="Segoe UI" pitchFamily="34" charset="0"/>
                <a:cs typeface="Segoe UI" pitchFamily="34" charset="0"/>
              </a:endParaRPr>
            </a:p>
          </p:txBody>
        </p:sp>
        <p:sp>
          <p:nvSpPr>
            <p:cNvPr id="608" name="Rectangle 607"/>
            <p:cNvSpPr/>
            <p:nvPr/>
          </p:nvSpPr>
          <p:spPr bwMode="auto">
            <a:xfrm>
              <a:off x="6051300" y="4556679"/>
              <a:ext cx="50291" cy="223338"/>
            </a:xfrm>
            <a:prstGeom prst="rect">
              <a:avLst/>
            </a:prstGeom>
            <a:solidFill>
              <a:schemeClr val="bg1"/>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latin typeface="Calibri" panose="020F0502020204030204"/>
                <a:ea typeface="Segoe UI" pitchFamily="34" charset="0"/>
                <a:cs typeface="Segoe UI" pitchFamily="34" charset="0"/>
              </a:endParaRPr>
            </a:p>
          </p:txBody>
        </p:sp>
      </p:grpSp>
      <p:grpSp>
        <p:nvGrpSpPr>
          <p:cNvPr id="609" name="Group 608"/>
          <p:cNvGrpSpPr/>
          <p:nvPr/>
        </p:nvGrpSpPr>
        <p:grpSpPr>
          <a:xfrm>
            <a:off x="10841633" y="3861001"/>
            <a:ext cx="492296" cy="553460"/>
            <a:chOff x="5694218" y="4030957"/>
            <a:chExt cx="764771" cy="823540"/>
          </a:xfrm>
        </p:grpSpPr>
        <p:sp>
          <p:nvSpPr>
            <p:cNvPr id="610" name="Flowchart: Process 609"/>
            <p:cNvSpPr/>
            <p:nvPr/>
          </p:nvSpPr>
          <p:spPr bwMode="auto">
            <a:xfrm>
              <a:off x="5694218" y="4404350"/>
              <a:ext cx="764771" cy="450147"/>
            </a:xfrm>
            <a:prstGeom prst="flowChartProcess">
              <a:avLst/>
            </a:prstGeom>
            <a:solidFill>
              <a:srgbClr val="00BCF2"/>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latin typeface="Calibri" panose="020F0502020204030204"/>
                <a:ea typeface="Segoe UI" pitchFamily="34" charset="0"/>
                <a:cs typeface="Segoe UI" pitchFamily="34" charset="0"/>
              </a:endParaRPr>
            </a:p>
          </p:txBody>
        </p:sp>
        <p:sp>
          <p:nvSpPr>
            <p:cNvPr id="611" name="U-Turn Arrow 610"/>
            <p:cNvSpPr/>
            <p:nvPr/>
          </p:nvSpPr>
          <p:spPr bwMode="auto">
            <a:xfrm>
              <a:off x="5885412" y="4030957"/>
              <a:ext cx="432262" cy="733355"/>
            </a:xfrm>
            <a:prstGeom prst="uturnArrow">
              <a:avLst/>
            </a:prstGeom>
            <a:solidFill>
              <a:srgbClr val="00BCF2"/>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latin typeface="Calibri" panose="020F0502020204030204"/>
                <a:ea typeface="Segoe UI" pitchFamily="34" charset="0"/>
                <a:cs typeface="Segoe UI" pitchFamily="34" charset="0"/>
              </a:endParaRPr>
            </a:p>
          </p:txBody>
        </p:sp>
        <p:sp>
          <p:nvSpPr>
            <p:cNvPr id="612" name="Oval 611"/>
            <p:cNvSpPr/>
            <p:nvPr/>
          </p:nvSpPr>
          <p:spPr bwMode="auto">
            <a:xfrm>
              <a:off x="6023884" y="4492254"/>
              <a:ext cx="104350" cy="95067"/>
            </a:xfrm>
            <a:prstGeom prst="ellipse">
              <a:avLst/>
            </a:prstGeom>
            <a:solidFill>
              <a:schemeClr val="bg1"/>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latin typeface="Calibri" panose="020F0502020204030204"/>
                <a:ea typeface="Segoe UI" pitchFamily="34" charset="0"/>
                <a:cs typeface="Segoe UI" pitchFamily="34" charset="0"/>
              </a:endParaRPr>
            </a:p>
          </p:txBody>
        </p:sp>
        <p:sp>
          <p:nvSpPr>
            <p:cNvPr id="613" name="Rectangle 612"/>
            <p:cNvSpPr/>
            <p:nvPr/>
          </p:nvSpPr>
          <p:spPr bwMode="auto">
            <a:xfrm>
              <a:off x="6051300" y="4556679"/>
              <a:ext cx="50291" cy="223338"/>
            </a:xfrm>
            <a:prstGeom prst="rect">
              <a:avLst/>
            </a:prstGeom>
            <a:solidFill>
              <a:schemeClr val="bg1"/>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latin typeface="Calibri" panose="020F0502020204030204"/>
                <a:ea typeface="Segoe UI" pitchFamily="34" charset="0"/>
                <a:cs typeface="Segoe UI" pitchFamily="34" charset="0"/>
              </a:endParaRPr>
            </a:p>
          </p:txBody>
        </p:sp>
      </p:grpSp>
      <p:grpSp>
        <p:nvGrpSpPr>
          <p:cNvPr id="620" name="Group 619"/>
          <p:cNvGrpSpPr/>
          <p:nvPr/>
        </p:nvGrpSpPr>
        <p:grpSpPr>
          <a:xfrm>
            <a:off x="10772817" y="1426347"/>
            <a:ext cx="492296" cy="553460"/>
            <a:chOff x="5694218" y="4030957"/>
            <a:chExt cx="764771" cy="823540"/>
          </a:xfrm>
        </p:grpSpPr>
        <p:sp>
          <p:nvSpPr>
            <p:cNvPr id="621" name="Flowchart: Process 620"/>
            <p:cNvSpPr/>
            <p:nvPr/>
          </p:nvSpPr>
          <p:spPr bwMode="auto">
            <a:xfrm>
              <a:off x="5694218" y="4404350"/>
              <a:ext cx="764771" cy="450147"/>
            </a:xfrm>
            <a:prstGeom prst="flowChartProcess">
              <a:avLst/>
            </a:prstGeom>
            <a:solidFill>
              <a:srgbClr val="00BCF2"/>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latin typeface="Calibri" panose="020F0502020204030204"/>
                <a:ea typeface="Segoe UI" pitchFamily="34" charset="0"/>
                <a:cs typeface="Segoe UI" pitchFamily="34" charset="0"/>
              </a:endParaRPr>
            </a:p>
          </p:txBody>
        </p:sp>
        <p:sp>
          <p:nvSpPr>
            <p:cNvPr id="622" name="U-Turn Arrow 621"/>
            <p:cNvSpPr/>
            <p:nvPr/>
          </p:nvSpPr>
          <p:spPr bwMode="auto">
            <a:xfrm>
              <a:off x="5885412" y="4030957"/>
              <a:ext cx="432262" cy="733355"/>
            </a:xfrm>
            <a:prstGeom prst="uturnArrow">
              <a:avLst/>
            </a:prstGeom>
            <a:solidFill>
              <a:srgbClr val="00BCF2"/>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latin typeface="Calibri" panose="020F0502020204030204"/>
                <a:ea typeface="Segoe UI" pitchFamily="34" charset="0"/>
                <a:cs typeface="Segoe UI" pitchFamily="34" charset="0"/>
              </a:endParaRPr>
            </a:p>
          </p:txBody>
        </p:sp>
        <p:sp>
          <p:nvSpPr>
            <p:cNvPr id="623" name="Oval 622"/>
            <p:cNvSpPr/>
            <p:nvPr/>
          </p:nvSpPr>
          <p:spPr bwMode="auto">
            <a:xfrm>
              <a:off x="6023884" y="4492254"/>
              <a:ext cx="104350" cy="95067"/>
            </a:xfrm>
            <a:prstGeom prst="ellipse">
              <a:avLst/>
            </a:prstGeom>
            <a:solidFill>
              <a:schemeClr val="bg1"/>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latin typeface="Calibri" panose="020F0502020204030204"/>
                <a:ea typeface="Segoe UI" pitchFamily="34" charset="0"/>
                <a:cs typeface="Segoe UI" pitchFamily="34" charset="0"/>
              </a:endParaRPr>
            </a:p>
          </p:txBody>
        </p:sp>
        <p:sp>
          <p:nvSpPr>
            <p:cNvPr id="624" name="Rectangle 623"/>
            <p:cNvSpPr/>
            <p:nvPr/>
          </p:nvSpPr>
          <p:spPr bwMode="auto">
            <a:xfrm>
              <a:off x="6051300" y="4556679"/>
              <a:ext cx="50291" cy="223338"/>
            </a:xfrm>
            <a:prstGeom prst="rect">
              <a:avLst/>
            </a:prstGeom>
            <a:solidFill>
              <a:schemeClr val="bg1"/>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latin typeface="Calibri" panose="020F0502020204030204"/>
                <a:ea typeface="Segoe UI" pitchFamily="34" charset="0"/>
                <a:cs typeface="Segoe UI" pitchFamily="34" charset="0"/>
              </a:endParaRPr>
            </a:p>
          </p:txBody>
        </p:sp>
      </p:grpSp>
      <p:grpSp>
        <p:nvGrpSpPr>
          <p:cNvPr id="625" name="Group 624"/>
          <p:cNvGrpSpPr/>
          <p:nvPr/>
        </p:nvGrpSpPr>
        <p:grpSpPr>
          <a:xfrm>
            <a:off x="7060371" y="1432487"/>
            <a:ext cx="492296" cy="553460"/>
            <a:chOff x="5694218" y="4030957"/>
            <a:chExt cx="764771" cy="823540"/>
          </a:xfrm>
        </p:grpSpPr>
        <p:sp>
          <p:nvSpPr>
            <p:cNvPr id="626" name="Flowchart: Process 625"/>
            <p:cNvSpPr/>
            <p:nvPr/>
          </p:nvSpPr>
          <p:spPr bwMode="auto">
            <a:xfrm>
              <a:off x="5694218" y="4404350"/>
              <a:ext cx="764771" cy="450147"/>
            </a:xfrm>
            <a:prstGeom prst="flowChartProcess">
              <a:avLst/>
            </a:prstGeom>
            <a:solidFill>
              <a:srgbClr val="00BCF2"/>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latin typeface="Calibri" panose="020F0502020204030204"/>
                <a:ea typeface="Segoe UI" pitchFamily="34" charset="0"/>
                <a:cs typeface="Segoe UI" pitchFamily="34" charset="0"/>
              </a:endParaRPr>
            </a:p>
          </p:txBody>
        </p:sp>
        <p:sp>
          <p:nvSpPr>
            <p:cNvPr id="627" name="U-Turn Arrow 626"/>
            <p:cNvSpPr/>
            <p:nvPr/>
          </p:nvSpPr>
          <p:spPr bwMode="auto">
            <a:xfrm>
              <a:off x="5885412" y="4030957"/>
              <a:ext cx="432262" cy="733355"/>
            </a:xfrm>
            <a:prstGeom prst="uturnArrow">
              <a:avLst/>
            </a:prstGeom>
            <a:solidFill>
              <a:srgbClr val="00BCF2"/>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latin typeface="Calibri" panose="020F0502020204030204"/>
                <a:ea typeface="Segoe UI" pitchFamily="34" charset="0"/>
                <a:cs typeface="Segoe UI" pitchFamily="34" charset="0"/>
              </a:endParaRPr>
            </a:p>
          </p:txBody>
        </p:sp>
        <p:sp>
          <p:nvSpPr>
            <p:cNvPr id="628" name="Oval 627"/>
            <p:cNvSpPr/>
            <p:nvPr/>
          </p:nvSpPr>
          <p:spPr bwMode="auto">
            <a:xfrm>
              <a:off x="6023884" y="4492254"/>
              <a:ext cx="104350" cy="95067"/>
            </a:xfrm>
            <a:prstGeom prst="ellipse">
              <a:avLst/>
            </a:prstGeom>
            <a:solidFill>
              <a:schemeClr val="bg1"/>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latin typeface="Calibri" panose="020F0502020204030204"/>
                <a:ea typeface="Segoe UI" pitchFamily="34" charset="0"/>
                <a:cs typeface="Segoe UI" pitchFamily="34" charset="0"/>
              </a:endParaRPr>
            </a:p>
          </p:txBody>
        </p:sp>
        <p:sp>
          <p:nvSpPr>
            <p:cNvPr id="629" name="Rectangle 628"/>
            <p:cNvSpPr/>
            <p:nvPr/>
          </p:nvSpPr>
          <p:spPr bwMode="auto">
            <a:xfrm>
              <a:off x="6051300" y="4556679"/>
              <a:ext cx="50291" cy="223338"/>
            </a:xfrm>
            <a:prstGeom prst="rect">
              <a:avLst/>
            </a:prstGeom>
            <a:solidFill>
              <a:schemeClr val="bg1"/>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latin typeface="Calibri" panose="020F0502020204030204"/>
                <a:ea typeface="Segoe UI" pitchFamily="34" charset="0"/>
                <a:cs typeface="Segoe UI" pitchFamily="34" charset="0"/>
              </a:endParaRPr>
            </a:p>
          </p:txBody>
        </p:sp>
      </p:grpSp>
      <p:pic>
        <p:nvPicPr>
          <p:cNvPr id="3" name="Picture 2" descr="Announcing New Live Report Builder Beta"/>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01994" y="1177367"/>
            <a:ext cx="813902" cy="5866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ssr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24431" y="1141460"/>
            <a:ext cx="1120955" cy="743711"/>
          </a:xfrm>
          <a:prstGeom prst="rect">
            <a:avLst/>
          </a:prstGeom>
          <a:noFill/>
          <a:extLst>
            <a:ext uri="{909E8E84-426E-40DD-AFC4-6F175D3DCCD1}">
              <a14:hiddenFill xmlns:a14="http://schemas.microsoft.com/office/drawing/2010/main">
                <a:solidFill>
                  <a:srgbClr val="FFFFFF"/>
                </a:solidFill>
              </a14:hiddenFill>
            </a:ext>
          </a:extLst>
        </p:spPr>
      </p:pic>
      <p:grpSp>
        <p:nvGrpSpPr>
          <p:cNvPr id="615" name="Group 614"/>
          <p:cNvGrpSpPr/>
          <p:nvPr/>
        </p:nvGrpSpPr>
        <p:grpSpPr>
          <a:xfrm>
            <a:off x="4038760" y="1179922"/>
            <a:ext cx="492296" cy="553460"/>
            <a:chOff x="5694218" y="4030957"/>
            <a:chExt cx="764771" cy="823540"/>
          </a:xfrm>
        </p:grpSpPr>
        <p:sp>
          <p:nvSpPr>
            <p:cNvPr id="616" name="Flowchart: Process 615"/>
            <p:cNvSpPr/>
            <p:nvPr/>
          </p:nvSpPr>
          <p:spPr bwMode="auto">
            <a:xfrm>
              <a:off x="5694218" y="4404350"/>
              <a:ext cx="764771" cy="450147"/>
            </a:xfrm>
            <a:prstGeom prst="flowChartProcess">
              <a:avLst/>
            </a:prstGeom>
            <a:solidFill>
              <a:srgbClr val="00BCF2"/>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latin typeface="Calibri" panose="020F0502020204030204"/>
                <a:ea typeface="Segoe UI" pitchFamily="34" charset="0"/>
                <a:cs typeface="Segoe UI" pitchFamily="34" charset="0"/>
              </a:endParaRPr>
            </a:p>
          </p:txBody>
        </p:sp>
        <p:sp>
          <p:nvSpPr>
            <p:cNvPr id="617" name="U-Turn Arrow 616"/>
            <p:cNvSpPr/>
            <p:nvPr/>
          </p:nvSpPr>
          <p:spPr bwMode="auto">
            <a:xfrm>
              <a:off x="5885412" y="4030957"/>
              <a:ext cx="432262" cy="733355"/>
            </a:xfrm>
            <a:prstGeom prst="uturnArrow">
              <a:avLst/>
            </a:prstGeom>
            <a:solidFill>
              <a:srgbClr val="00BCF2"/>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latin typeface="Calibri" panose="020F0502020204030204"/>
                <a:ea typeface="Segoe UI" pitchFamily="34" charset="0"/>
                <a:cs typeface="Segoe UI" pitchFamily="34" charset="0"/>
              </a:endParaRPr>
            </a:p>
          </p:txBody>
        </p:sp>
        <p:sp>
          <p:nvSpPr>
            <p:cNvPr id="618" name="Oval 617"/>
            <p:cNvSpPr/>
            <p:nvPr/>
          </p:nvSpPr>
          <p:spPr bwMode="auto">
            <a:xfrm>
              <a:off x="6023884" y="4492254"/>
              <a:ext cx="104350" cy="95067"/>
            </a:xfrm>
            <a:prstGeom prst="ellipse">
              <a:avLst/>
            </a:prstGeom>
            <a:solidFill>
              <a:schemeClr val="bg1"/>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latin typeface="Calibri" panose="020F0502020204030204"/>
                <a:ea typeface="Segoe UI" pitchFamily="34" charset="0"/>
                <a:cs typeface="Segoe UI" pitchFamily="34" charset="0"/>
              </a:endParaRPr>
            </a:p>
          </p:txBody>
        </p:sp>
        <p:sp>
          <p:nvSpPr>
            <p:cNvPr id="619" name="Rectangle 618"/>
            <p:cNvSpPr/>
            <p:nvPr/>
          </p:nvSpPr>
          <p:spPr bwMode="auto">
            <a:xfrm>
              <a:off x="6051300" y="4556679"/>
              <a:ext cx="50291" cy="223338"/>
            </a:xfrm>
            <a:prstGeom prst="rect">
              <a:avLst/>
            </a:prstGeom>
            <a:solidFill>
              <a:schemeClr val="bg1"/>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latin typeface="Calibri" panose="020F0502020204030204"/>
                <a:ea typeface="Segoe UI" pitchFamily="34" charset="0"/>
                <a:cs typeface="Segoe UI" pitchFamily="34" charset="0"/>
              </a:endParaRPr>
            </a:p>
          </p:txBody>
        </p:sp>
      </p:grpSp>
    </p:spTree>
    <p:extLst>
      <p:ext uri="{BB962C8B-B14F-4D97-AF65-F5344CB8AC3E}">
        <p14:creationId xmlns:p14="http://schemas.microsoft.com/office/powerpoint/2010/main" val="377280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8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5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1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3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594"/>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599"/>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604"/>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609"/>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615"/>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620"/>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6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92586" y="826717"/>
            <a:ext cx="10299941" cy="4852857"/>
          </a:xfrm>
          <a:prstGeom prst="rect">
            <a:avLst/>
          </a:prstGeom>
        </p:spPr>
      </p:pic>
    </p:spTree>
    <p:extLst>
      <p:ext uri="{BB962C8B-B14F-4D97-AF65-F5344CB8AC3E}">
        <p14:creationId xmlns:p14="http://schemas.microsoft.com/office/powerpoint/2010/main" val="2985198457"/>
      </p:ext>
    </p:extLst>
  </p:cSld>
  <p:clrMapOvr>
    <a:masterClrMapping/>
  </p:clrMapOvr>
  <p:timing>
    <p:tnLst>
      <p:par>
        <p:cTn id="1" dur="indefinite" restart="never" nodeType="tmRoot"/>
      </p:par>
    </p:tnLst>
  </p:timing>
</p:sld>
</file>

<file path=ppt/theme/theme1.xml><?xml version="1.0" encoding="utf-8"?>
<a:theme xmlns:a="http://schemas.openxmlformats.org/drawingml/2006/main" name="SQLSatOslo 2016">
  <a:themeElements>
    <a:clrScheme name="PASS SQLSaturday">
      <a:dk1>
        <a:srgbClr val="101820"/>
      </a:dk1>
      <a:lt1>
        <a:srgbClr val="FFFFFF"/>
      </a:lt1>
      <a:dk2>
        <a:srgbClr val="414A54"/>
      </a:dk2>
      <a:lt2>
        <a:srgbClr val="F2F2F2"/>
      </a:lt2>
      <a:accent1>
        <a:srgbClr val="00BF6F"/>
      </a:accent1>
      <a:accent2>
        <a:srgbClr val="007A3E"/>
      </a:accent2>
      <a:accent3>
        <a:srgbClr val="2DCCD3"/>
      </a:accent3>
      <a:accent4>
        <a:srgbClr val="007377"/>
      </a:accent4>
      <a:accent5>
        <a:srgbClr val="6558B1"/>
      </a:accent5>
      <a:accent6>
        <a:srgbClr val="AF272F"/>
      </a:accent6>
      <a:hlink>
        <a:srgbClr val="00BF6F"/>
      </a:hlink>
      <a:folHlink>
        <a:srgbClr val="2DCCD3"/>
      </a:folHlink>
    </a:clrScheme>
    <a:fontScheme name="PASS SQLSaturday">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lIns="0" tIns="0" rIns="0" bIns="0" anchor="ctr">
        <a:spAutoFit/>
      </a:bodyPr>
      <a:lstStyle>
        <a:defPPr algn="l">
          <a:defRPr sz="2400" dirty="0" smtClean="0">
            <a:solidFill>
              <a:schemeClr val="accent1"/>
            </a:solidFil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ontrol xmlns="http://schemas.microsoft.com/VisualStudio/2011/storyboarding/control">
  <Id Name="6ba5d610-10a8-417b-a2d3-79b02e5564b3" Revision="1" Stencil="System.MyShapes" StencilVersion="1.0"/>
</Control>
</file>

<file path=customXml/itemProps1.xml><?xml version="1.0" encoding="utf-8"?>
<ds:datastoreItem xmlns:ds="http://schemas.openxmlformats.org/officeDocument/2006/customXml" ds:itemID="{FF851B9C-8F11-4923-A862-E3E24773BF23}">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emplate>PASS_SQLSaturday_PowerPoint_Template</Template>
  <TotalTime>17354</TotalTime>
  <Words>974</Words>
  <Application>Microsoft Office PowerPoint</Application>
  <PresentationFormat>Widescreen</PresentationFormat>
  <Paragraphs>162</Paragraphs>
  <Slides>33</Slides>
  <Notes>4</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7" baseType="lpstr">
      <vt:lpstr>ＭＳ Ｐゴシック</vt:lpstr>
      <vt:lpstr>ＭＳ Ｐゴシック</vt:lpstr>
      <vt:lpstr>Arial</vt:lpstr>
      <vt:lpstr>Calibri</vt:lpstr>
      <vt:lpstr>Roboto</vt:lpstr>
      <vt:lpstr>Segoe UI</vt:lpstr>
      <vt:lpstr>Segoe UI Black</vt:lpstr>
      <vt:lpstr>Segoe UI Light</vt:lpstr>
      <vt:lpstr>Segoe UI Semibold</vt:lpstr>
      <vt:lpstr>Segoe UI Semilight</vt:lpstr>
      <vt:lpstr>Wingdings</vt:lpstr>
      <vt:lpstr>Wingdings 3</vt:lpstr>
      <vt:lpstr>SQLSatOslo 2016</vt:lpstr>
      <vt:lpstr>Image</vt:lpstr>
      <vt:lpstr>Data Security with Power BI, SSAS, SQL Server 2016 and Active Directory</vt:lpstr>
      <vt:lpstr>Who am I</vt:lpstr>
      <vt:lpstr>Data Security with Power BI, SSAS, SQL Server and Active Directory</vt:lpstr>
      <vt:lpstr>Survey</vt:lpstr>
      <vt:lpstr>PowerPoint Presentation</vt:lpstr>
      <vt:lpstr>Row Level Security – Use Cases</vt:lpstr>
      <vt:lpstr>PowerPoint Presentation</vt:lpstr>
      <vt:lpstr>Security across many BI Tools and many databases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Hector Villafuerte</dc:creator>
  <cp:lastModifiedBy>Hector Villafuerte</cp:lastModifiedBy>
  <cp:revision>163</cp:revision>
  <dcterms:created xsi:type="dcterms:W3CDTF">2017-04-21T03:00:57Z</dcterms:created>
  <dcterms:modified xsi:type="dcterms:W3CDTF">2017-06-10T11:26:03Z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ies>
</file>